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57" r:id="rId6"/>
    <p:sldId id="272" r:id="rId7"/>
    <p:sldId id="258" r:id="rId8"/>
    <p:sldId id="259" r:id="rId9"/>
    <p:sldId id="283" r:id="rId10"/>
    <p:sldId id="284" r:id="rId11"/>
    <p:sldId id="287" r:id="rId12"/>
    <p:sldId id="288" r:id="rId13"/>
    <p:sldId id="289" r:id="rId14"/>
    <p:sldId id="290" r:id="rId15"/>
    <p:sldId id="294" r:id="rId16"/>
    <p:sldId id="293" r:id="rId17"/>
    <p:sldId id="295" r:id="rId18"/>
    <p:sldId id="291" r:id="rId19"/>
    <p:sldId id="292" r:id="rId20"/>
    <p:sldId id="286" r:id="rId21"/>
    <p:sldId id="273"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E1CE2-D273-4FA2-A2AA-12A7F18AC01E}" type="datetimeFigureOut">
              <a:rPr lang="en-GB" smtClean="0"/>
              <a:t>20/01/2025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E26D2-8265-4E57-8499-CBCA085BDFC0}" type="slidenum">
              <a:rPr lang="en-GB" smtClean="0"/>
              <a:t>‹#›</a:t>
            </a:fld>
            <a:endParaRPr lang="en-GB"/>
          </a:p>
        </p:txBody>
      </p:sp>
    </p:spTree>
    <p:extLst>
      <p:ext uri="{BB962C8B-B14F-4D97-AF65-F5344CB8AC3E}">
        <p14:creationId xmlns:p14="http://schemas.microsoft.com/office/powerpoint/2010/main" val="294804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ntact.org.uk/advice-and-support/education-learning/extra-support-in-mainstream-school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ntact.org.uk/advice-and-support/education-learning/ehc-plans-assessments/education-health-and-care-(ehc)-needs-assessmen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Welcome &amp; aim of session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Ground rules, housekeeping &amp; questions</a:t>
            </a:r>
          </a:p>
          <a:p>
            <a:endParaRPr lang="en-GB"/>
          </a:p>
          <a:p>
            <a:r>
              <a:rPr lang="en-GB" sz="1200" kern="1200">
                <a:solidFill>
                  <a:schemeClr val="tx1"/>
                </a:solidFill>
                <a:effectLst/>
                <a:latin typeface="+mn-lt"/>
                <a:ea typeface="+mn-ea"/>
                <a:cs typeface="+mn-cs"/>
              </a:rPr>
              <a:t>Use chat function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Questions at end</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For individual support we will follow up outside of meeting</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1</a:t>
            </a:fld>
            <a:endParaRPr lang="en-GB"/>
          </a:p>
        </p:txBody>
      </p:sp>
    </p:spTree>
    <p:extLst>
      <p:ext uri="{BB962C8B-B14F-4D97-AF65-F5344CB8AC3E}">
        <p14:creationId xmlns:p14="http://schemas.microsoft.com/office/powerpoint/2010/main" val="34196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EHC plans are for children and young people whose special educational needs require more help than would normally be provided in a </a:t>
            </a:r>
            <a:r>
              <a:rPr lang="en-GB" sz="1200" u="sng" kern="1200">
                <a:solidFill>
                  <a:schemeClr val="tx1"/>
                </a:solidFill>
                <a:effectLst/>
                <a:latin typeface="+mn-lt"/>
                <a:ea typeface="+mn-ea"/>
                <a:cs typeface="+mn-cs"/>
                <a:hlinkClick r:id="rId3" tooltip="Extra support in mainstream schools"/>
              </a:rPr>
              <a:t>mainstream education setting</a:t>
            </a:r>
            <a:r>
              <a:rPr lang="en-GB" sz="1200" kern="1200">
                <a:solidFill>
                  <a:schemeClr val="tx1"/>
                </a:solidFill>
                <a:effectLst/>
                <a:latin typeface="+mn-lt"/>
                <a:ea typeface="+mn-ea"/>
                <a:cs typeface="+mn-cs"/>
              </a:rPr>
              <a:t> (a college, school, and nursery).</a:t>
            </a:r>
          </a:p>
          <a:p>
            <a:r>
              <a:rPr lang="en-GB" sz="1200" kern="1200">
                <a:solidFill>
                  <a:schemeClr val="tx1"/>
                </a:solidFill>
                <a:effectLst/>
                <a:latin typeface="+mn-lt"/>
                <a:ea typeface="+mn-ea"/>
                <a:cs typeface="+mn-cs"/>
              </a:rPr>
              <a:t>Although the plan can include health or social care needs, your child will not get a plan if they </a:t>
            </a:r>
            <a:r>
              <a:rPr lang="en-GB" sz="1200" i="1" kern="1200">
                <a:solidFill>
                  <a:schemeClr val="tx1"/>
                </a:solidFill>
                <a:effectLst/>
                <a:latin typeface="+mn-lt"/>
                <a:ea typeface="+mn-ea"/>
                <a:cs typeface="+mn-cs"/>
              </a:rPr>
              <a:t>only</a:t>
            </a:r>
            <a:r>
              <a:rPr lang="en-GB" sz="1200" kern="1200">
                <a:solidFill>
                  <a:schemeClr val="tx1"/>
                </a:solidFill>
                <a:effectLst/>
                <a:latin typeface="+mn-lt"/>
                <a:ea typeface="+mn-ea"/>
                <a:cs typeface="+mn-cs"/>
              </a:rPr>
              <a:t> have health or social care needs that do not affect their education.</a:t>
            </a:r>
          </a:p>
          <a:p>
            <a:r>
              <a:rPr lang="en-GB" sz="1200" kern="1200">
                <a:solidFill>
                  <a:schemeClr val="tx1"/>
                </a:solidFill>
                <a:effectLst/>
                <a:latin typeface="+mn-lt"/>
                <a:ea typeface="+mn-ea"/>
                <a:cs typeface="+mn-cs"/>
              </a:rPr>
              <a:t>An EHC plan can be issued to a child or young person between the ages of 0 and 25 years.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We will run further sessions about a plan and what it looks like / more detail about content.</a:t>
            </a:r>
          </a:p>
          <a:p>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2</a:t>
            </a:fld>
            <a:endParaRPr lang="en-GB"/>
          </a:p>
        </p:txBody>
      </p:sp>
    </p:spTree>
    <p:extLst>
      <p:ext uri="{BB962C8B-B14F-4D97-AF65-F5344CB8AC3E}">
        <p14:creationId xmlns:p14="http://schemas.microsoft.com/office/powerpoint/2010/main" val="165467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EHC plans are drawn up by the local authority after an </a:t>
            </a:r>
            <a:r>
              <a:rPr lang="en-GB" sz="1200" u="sng" kern="1200">
                <a:solidFill>
                  <a:schemeClr val="tx1"/>
                </a:solidFill>
                <a:effectLst/>
                <a:latin typeface="+mn-lt"/>
                <a:ea typeface="+mn-ea"/>
                <a:cs typeface="+mn-cs"/>
                <a:hlinkClick r:id="rId3" tooltip="EHC assessments"/>
              </a:rPr>
              <a:t>EHC needs assessment</a:t>
            </a:r>
            <a:r>
              <a:rPr lang="en-GB" sz="1200" kern="1200">
                <a:solidFill>
                  <a:schemeClr val="tx1"/>
                </a:solidFill>
                <a:effectLst/>
                <a:latin typeface="+mn-lt"/>
                <a:ea typeface="+mn-ea"/>
                <a:cs typeface="+mn-cs"/>
              </a:rPr>
              <a:t>. The EHC needs assessment is the first step in getting a plan.</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3</a:t>
            </a:fld>
            <a:endParaRPr lang="en-GB"/>
          </a:p>
        </p:txBody>
      </p:sp>
    </p:spTree>
    <p:extLst>
      <p:ext uri="{BB962C8B-B14F-4D97-AF65-F5344CB8AC3E}">
        <p14:creationId xmlns:p14="http://schemas.microsoft.com/office/powerpoint/2010/main" val="398632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Parents, school or college or the young person. </a:t>
            </a:r>
          </a:p>
          <a:p>
            <a:r>
              <a:rPr lang="en-GB" sz="1200" kern="1200">
                <a:solidFill>
                  <a:schemeClr val="tx1"/>
                </a:solidFill>
                <a:effectLst/>
                <a:latin typeface="+mn-lt"/>
                <a:ea typeface="+mn-ea"/>
                <a:cs typeface="+mn-cs"/>
              </a:rPr>
              <a:t>It will be helpful to speak to the school or college about your worries before writing to the LA. You should speak to the relevant class or subject teacher, the school SENCO or the person at the college responsible for SEN provision, and the head teacher or the principal.</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4</a:t>
            </a:fld>
            <a:endParaRPr lang="en-GB"/>
          </a:p>
        </p:txBody>
      </p:sp>
    </p:spTree>
    <p:extLst>
      <p:ext uri="{BB962C8B-B14F-4D97-AF65-F5344CB8AC3E}">
        <p14:creationId xmlns:p14="http://schemas.microsoft.com/office/powerpoint/2010/main" val="109857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New Hub recently launched and all applications now go through that, It will provide a secure shared touch point for everyone involved in the assessment and planning process and the annual review process, enabling them to make their views known and see the contributions of others as they work towards positive outcomes.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It puts the child or young person at the heart of the process, allowing families to take more ownership of their plans by developing confidential personalised profiles of their child and sharing their views and aspirations. It also provides secure online access to key documents and reports.</a:t>
            </a:r>
          </a:p>
          <a:p>
            <a:endParaRPr lang="en-GB"/>
          </a:p>
          <a:p>
            <a:r>
              <a:rPr lang="en-GB" sz="1200" kern="1200">
                <a:solidFill>
                  <a:schemeClr val="tx1"/>
                </a:solidFill>
                <a:effectLst/>
                <a:latin typeface="+mn-lt"/>
                <a:ea typeface="+mn-ea"/>
                <a:cs typeface="+mn-cs"/>
              </a:rPr>
              <a:t>Practitioners will be able to submit information and advice online, avoiding any unnecessary delays with the delivery of paper based reports, while families will be able to see this at the same time that the council receives it.</a:t>
            </a:r>
          </a:p>
          <a:p>
            <a:r>
              <a:rPr lang="en-GB" sz="1200" kern="1200">
                <a:solidFill>
                  <a:schemeClr val="tx1"/>
                </a:solidFill>
                <a:effectLst/>
                <a:latin typeface="+mn-lt"/>
                <a:ea typeface="+mn-ea"/>
                <a:cs typeface="+mn-cs"/>
              </a:rPr>
              <a:t>In addition, the hub will contain information about EHCP meetings, including details of who will be attending, and enable families to provide their views online.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letter template still an option although mixed responses from parents we have spoken to so far– will circulate video explaining it after the session.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Show website</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5</a:t>
            </a:fld>
            <a:endParaRPr lang="en-GB"/>
          </a:p>
        </p:txBody>
      </p:sp>
    </p:spTree>
    <p:extLst>
      <p:ext uri="{BB962C8B-B14F-4D97-AF65-F5344CB8AC3E}">
        <p14:creationId xmlns:p14="http://schemas.microsoft.com/office/powerpoint/2010/main" val="2791264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LA must reply within six weeks (this is required by regulation 4(1) of the Special Educational Needs and Disability Regulations 2014). Always make a note of this deadline, you have the right to  complain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They should always reply to you as a parent or young person – even where the request was made by the school or college.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They should always reply to you as a parent or young person – even where the request was made by the school or college.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team at Walsall SENDIAS can help you with requesting an assessment and beyond.</a:t>
            </a:r>
          </a:p>
          <a:p>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E26D2-8265-4E57-8499-CBCA085BDFC0}" type="slidenum">
              <a:rPr lang="en-GB" smtClean="0"/>
              <a:t>18</a:t>
            </a:fld>
            <a:endParaRPr lang="en-GB"/>
          </a:p>
        </p:txBody>
      </p:sp>
    </p:spTree>
    <p:extLst>
      <p:ext uri="{BB962C8B-B14F-4D97-AF65-F5344CB8AC3E}">
        <p14:creationId xmlns:p14="http://schemas.microsoft.com/office/powerpoint/2010/main" val="1650866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62AEFDA-5997-46D5-9E3D-66B3249A5F2D}" type="datetime1">
              <a:rPr lang="en-GB" smtClean="0"/>
              <a:t>20/01/2025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10682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A60A15-7FB8-4561-8DDB-9B0E7A885AE3}" type="datetime1">
              <a:rPr lang="en-GB" smtClean="0"/>
              <a:t>20/01/2025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04754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74430BE-8C60-45FA-967A-FD3B848BD6B6}" type="datetime1">
              <a:rPr lang="en-GB" smtClean="0"/>
              <a:t>20/01/2025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017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1787D1-F629-464C-834F-9F3D437D24B9}" type="datetime1">
              <a:rPr lang="en-GB" smtClean="0"/>
              <a:t>20/01/2025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3602255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5FDEEE-880E-43A3-BC56-40198CB51F9F}" type="datetime1">
              <a:rPr lang="en-GB" smtClean="0"/>
              <a:t>20/01/2025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33246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C953B1D-EF75-48CA-B600-A23F17BED3E4}" type="datetime1">
              <a:rPr lang="en-GB" smtClean="0"/>
              <a:t>20/01/2025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427036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5ECFE6-B327-429D-A229-9DCD773475EE}" type="datetime1">
              <a:rPr lang="en-GB" smtClean="0"/>
              <a:t>20/01/2025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321729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9245DEA-EE62-400C-BCA5-AF02DA066BAF}" type="datetime1">
              <a:rPr lang="en-GB" smtClean="0"/>
              <a:t>20/01/2025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122572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AA44C2-F253-4FAD-8678-DC11C8543EBB}" type="datetime1">
              <a:rPr lang="en-GB" smtClean="0"/>
              <a:t>20/01/2025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162140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FC0774-5FC6-4398-9D44-DAF89D6CD94F}" type="datetime1">
              <a:rPr lang="en-GB" smtClean="0"/>
              <a:t>20/01/2025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00056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66FD98-C92A-4501-A541-D672A63DD285}" type="datetime1">
              <a:rPr lang="en-GB" smtClean="0"/>
              <a:t>20/01/2025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7014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0997D-14C5-46C5-BC6E-3188607D4416}" type="datetime1">
              <a:rPr lang="en-GB" smtClean="0"/>
              <a:t>20/01/2025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5C7C8-0B93-4EA1-B23B-C4680ADE65C4}" type="slidenum">
              <a:rPr lang="en-GB" smtClean="0"/>
              <a:t>‹#›</a:t>
            </a:fld>
            <a:endParaRPr lang="en-GB"/>
          </a:p>
        </p:txBody>
      </p:sp>
    </p:spTree>
    <p:extLst>
      <p:ext uri="{BB962C8B-B14F-4D97-AF65-F5344CB8AC3E}">
        <p14:creationId xmlns:p14="http://schemas.microsoft.com/office/powerpoint/2010/main" val="15854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video" Target="../media/media15.mp4"/><Relationship Id="rId13" Type="http://schemas.microsoft.com/office/2007/relationships/media" Target="../media/media18.mp4"/><Relationship Id="rId18" Type="http://schemas.openxmlformats.org/officeDocument/2006/relationships/video" Target="../media/media20.mp4"/><Relationship Id="rId3" Type="http://schemas.microsoft.com/office/2007/relationships/media" Target="../media/media13.mp4"/><Relationship Id="rId21" Type="http://schemas.openxmlformats.org/officeDocument/2006/relationships/image" Target="../media/image1.jpeg"/><Relationship Id="rId7" Type="http://schemas.microsoft.com/office/2007/relationships/media" Target="../media/media15.mp4"/><Relationship Id="rId12" Type="http://schemas.openxmlformats.org/officeDocument/2006/relationships/video" Target="../media/media17.mp4"/><Relationship Id="rId17" Type="http://schemas.microsoft.com/office/2007/relationships/media" Target="../media/media20.mp4"/><Relationship Id="rId2" Type="http://schemas.openxmlformats.org/officeDocument/2006/relationships/video" Target="../media/media12.mp4"/><Relationship Id="rId16" Type="http://schemas.openxmlformats.org/officeDocument/2006/relationships/video" Target="../media/media19.mp4"/><Relationship Id="rId20" Type="http://schemas.openxmlformats.org/officeDocument/2006/relationships/image" Target="../media/image2.jpeg"/><Relationship Id="rId1" Type="http://schemas.microsoft.com/office/2007/relationships/media" Target="../media/media12.mp4"/><Relationship Id="rId6" Type="http://schemas.openxmlformats.org/officeDocument/2006/relationships/video" Target="../media/media14.mp4"/><Relationship Id="rId11" Type="http://schemas.microsoft.com/office/2007/relationships/media" Target="../media/media17.mp4"/><Relationship Id="rId5" Type="http://schemas.microsoft.com/office/2007/relationships/media" Target="../media/media14.mp4"/><Relationship Id="rId15" Type="http://schemas.microsoft.com/office/2007/relationships/media" Target="../media/media19.mp4"/><Relationship Id="rId23" Type="http://schemas.openxmlformats.org/officeDocument/2006/relationships/image" Target="../media/image13.png"/><Relationship Id="rId10" Type="http://schemas.openxmlformats.org/officeDocument/2006/relationships/video" Target="../media/media16.mp4"/><Relationship Id="rId19" Type="http://schemas.openxmlformats.org/officeDocument/2006/relationships/slideLayout" Target="../slideLayouts/slideLayout2.xml"/><Relationship Id="rId4" Type="http://schemas.openxmlformats.org/officeDocument/2006/relationships/video" Target="../media/media13.mp4"/><Relationship Id="rId9" Type="http://schemas.microsoft.com/office/2007/relationships/media" Target="../media/media16.mp4"/><Relationship Id="rId14" Type="http://schemas.openxmlformats.org/officeDocument/2006/relationships/video" Target="../media/media18.mp4"/><Relationship Id="rId2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24.mp4"/><Relationship Id="rId7" Type="http://schemas.openxmlformats.org/officeDocument/2006/relationships/image" Target="../media/image2.jpe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video" Target="../media/media24.mp4"/><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16.png"/><Relationship Id="rId5" Type="http://schemas.openxmlformats.org/officeDocument/2006/relationships/image" Target="../media/image2.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28.mp4"/><Relationship Id="rId1" Type="http://schemas.microsoft.com/office/2007/relationships/media" Target="../media/media28.mp4"/><Relationship Id="rId6" Type="http://schemas.openxmlformats.org/officeDocument/2006/relationships/image" Target="../media/image1.jpeg"/><Relationship Id="rId5" Type="http://schemas.openxmlformats.org/officeDocument/2006/relationships/hyperlink" Target="https://forms.office.com/e/hx65RqYTQd" TargetMode="External"/><Relationship Id="rId4" Type="http://schemas.openxmlformats.org/officeDocument/2006/relationships/hyperlink" Target="mailto:Walsallsendiass@family-action.org.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jpeg"/><Relationship Id="rId5" Type="http://schemas.openxmlformats.org/officeDocument/2006/relationships/hyperlink" Target="http://ehchub.walsall.gov.uk/"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ehchub.walsall.gov.uk/authgate/"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jpeg"/><Relationship Id="rId5" Type="http://schemas.openxmlformats.org/officeDocument/2006/relationships/image" Target="../media/image9.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88558"/>
            <a:ext cx="9196070" cy="2796363"/>
          </a:xfrm>
        </p:spPr>
        <p:txBody>
          <a:bodyPr>
            <a:normAutofit fontScale="90000"/>
          </a:bodyPr>
          <a:lstStyle/>
          <a:p>
            <a:r>
              <a:rPr lang="en-GB" sz="6600" b="1" dirty="0"/>
              <a:t>Welcome to </a:t>
            </a:r>
            <a:br>
              <a:rPr lang="en-GB" sz="6600" b="1" dirty="0"/>
            </a:br>
            <a:r>
              <a:rPr lang="en-GB" sz="6600" b="1" dirty="0"/>
              <a:t>‘Requesting an EHC Needs Assessment’ Workshop </a:t>
            </a:r>
            <a:br>
              <a:rPr lang="en-GB" sz="6600" b="1" dirty="0"/>
            </a:br>
            <a:endParaRPr lang="en-GB" sz="6600" b="1" dirty="0"/>
          </a:p>
        </p:txBody>
      </p:sp>
      <p:sp>
        <p:nvSpPr>
          <p:cNvPr id="3" name="Subtitle 2"/>
          <p:cNvSpPr>
            <a:spLocks noGrp="1"/>
          </p:cNvSpPr>
          <p:nvPr>
            <p:ph type="subTitle" idx="1"/>
          </p:nvPr>
        </p:nvSpPr>
        <p:spPr>
          <a:xfrm>
            <a:off x="2163312" y="5967819"/>
            <a:ext cx="8556758" cy="571093"/>
          </a:xfrm>
        </p:spPr>
        <p:txBody>
          <a:bodyPr/>
          <a:lstStyle/>
          <a:p>
            <a:r>
              <a:rPr lang="en-GB"/>
              <a:t>Workshop by Walsall SENDIAS Service</a:t>
            </a:r>
          </a:p>
        </p:txBody>
      </p:sp>
      <p:pic>
        <p:nvPicPr>
          <p:cNvPr id="4" name="Picture 3" descr="Walsall Sendias Logo (00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5514110"/>
            <a:ext cx="2059709" cy="1371600"/>
          </a:xfrm>
          <a:prstGeom prst="rect">
            <a:avLst/>
          </a:prstGeom>
          <a:noFill/>
          <a:ln>
            <a:noFill/>
          </a:ln>
        </p:spPr>
      </p:pic>
      <p:sp>
        <p:nvSpPr>
          <p:cNvPr id="7" name="Slide Number Placeholder 6"/>
          <p:cNvSpPr>
            <a:spLocks noGrp="1"/>
          </p:cNvSpPr>
          <p:nvPr>
            <p:ph type="sldNum" sz="quarter" idx="12"/>
          </p:nvPr>
        </p:nvSpPr>
        <p:spPr/>
        <p:txBody>
          <a:bodyPr/>
          <a:lstStyle/>
          <a:p>
            <a:fld id="{29D5C7C8-0B93-4EA1-B23B-C4680ADE65C4}" type="slidenum">
              <a:rPr lang="en-GB" smtClean="0"/>
              <a:t>1</a:t>
            </a:fld>
            <a:endParaRPr lang="en-GB"/>
          </a:p>
        </p:txBody>
      </p:sp>
      <p:pic>
        <p:nvPicPr>
          <p:cNvPr id="6" name="Picture 5" descr="A green arrow with white text&#10;&#10;Description automatically generated">
            <a:extLst>
              <a:ext uri="{FF2B5EF4-FFF2-40B4-BE49-F238E27FC236}">
                <a16:creationId xmlns:a16="http://schemas.microsoft.com/office/drawing/2014/main" id="{EB5A9618-A709-46A4-D03B-CDB11AD0F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67350"/>
            <a:ext cx="1267460" cy="889000"/>
          </a:xfrm>
          <a:prstGeom prst="rect">
            <a:avLst/>
          </a:prstGeom>
        </p:spPr>
      </p:pic>
      <p:pic>
        <p:nvPicPr>
          <p:cNvPr id="9" name="Screen Recording 8">
            <a:hlinkClick r:id="" action="ppaction://media"/>
            <a:extLst>
              <a:ext uri="{FF2B5EF4-FFF2-40B4-BE49-F238E27FC236}">
                <a16:creationId xmlns:a16="http://schemas.microsoft.com/office/drawing/2014/main" id="{C3C13D43-84E3-212D-7DDC-49A2FB36B44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56322" y="3766603"/>
            <a:ext cx="2730500" cy="406400"/>
          </a:xfrm>
          <a:prstGeom prst="rect">
            <a:avLst/>
          </a:prstGeom>
        </p:spPr>
      </p:pic>
    </p:spTree>
    <p:extLst>
      <p:ext uri="{BB962C8B-B14F-4D97-AF65-F5344CB8AC3E}">
        <p14:creationId xmlns:p14="http://schemas.microsoft.com/office/powerpoint/2010/main" val="3067774689"/>
      </p:ext>
    </p:extLst>
  </p:cSld>
  <p:clrMapOvr>
    <a:masterClrMapping/>
  </p:clrMapOvr>
  <mc:AlternateContent xmlns:mc="http://schemas.openxmlformats.org/markup-compatibility/2006" xmlns:p14="http://schemas.microsoft.com/office/powerpoint/2010/main">
    <mc:Choice Requires="p14">
      <p:transition spd="slow" p14:dur="2000" advTm="8966"/>
    </mc:Choice>
    <mc:Fallback xmlns="">
      <p:transition spd="slow" advTm="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CB40F-2EBE-DF5C-7DD1-797D9F3C39C4}"/>
              </a:ext>
            </a:extLst>
          </p:cNvPr>
          <p:cNvSpPr>
            <a:spLocks noGrp="1"/>
          </p:cNvSpPr>
          <p:nvPr>
            <p:ph idx="1"/>
          </p:nvPr>
        </p:nvSpPr>
        <p:spPr/>
        <p:txBody>
          <a:bodyPr/>
          <a:lstStyle/>
          <a:p>
            <a:r>
              <a:rPr lang="en-GB"/>
              <a:t>Section 4 – Add details about the education setting </a:t>
            </a:r>
          </a:p>
        </p:txBody>
      </p:sp>
      <p:sp>
        <p:nvSpPr>
          <p:cNvPr id="4" name="Slide Number Placeholder 3">
            <a:extLst>
              <a:ext uri="{FF2B5EF4-FFF2-40B4-BE49-F238E27FC236}">
                <a16:creationId xmlns:a16="http://schemas.microsoft.com/office/drawing/2014/main" id="{D48ECDE3-AB09-9000-64D3-CADE70CA7B90}"/>
              </a:ext>
            </a:extLst>
          </p:cNvPr>
          <p:cNvSpPr>
            <a:spLocks noGrp="1"/>
          </p:cNvSpPr>
          <p:nvPr>
            <p:ph type="sldNum" sz="quarter" idx="12"/>
          </p:nvPr>
        </p:nvSpPr>
        <p:spPr/>
        <p:txBody>
          <a:bodyPr/>
          <a:lstStyle/>
          <a:p>
            <a:fld id="{29D5C7C8-0B93-4EA1-B23B-C4680ADE65C4}" type="slidenum">
              <a:rPr lang="en-GB" smtClean="0"/>
              <a:t>10</a:t>
            </a:fld>
            <a:endParaRPr lang="en-GB"/>
          </a:p>
        </p:txBody>
      </p:sp>
      <p:pic>
        <p:nvPicPr>
          <p:cNvPr id="5" name="Picture 4" descr="A green arrow with white text&#10;&#10;Description automatically generated">
            <a:extLst>
              <a:ext uri="{FF2B5EF4-FFF2-40B4-BE49-F238E27FC236}">
                <a16:creationId xmlns:a16="http://schemas.microsoft.com/office/drawing/2014/main" id="{4B3AD313-5C2A-B5AF-4832-6B635D4AF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sp>
        <p:nvSpPr>
          <p:cNvPr id="6" name="Title 1">
            <a:extLst>
              <a:ext uri="{FF2B5EF4-FFF2-40B4-BE49-F238E27FC236}">
                <a16:creationId xmlns:a16="http://schemas.microsoft.com/office/drawing/2014/main" id="{74F76F2C-5F62-B708-BE0C-22BF4E53CCAC}"/>
              </a:ext>
            </a:extLst>
          </p:cNvPr>
          <p:cNvSpPr>
            <a:spLocks noGrp="1"/>
          </p:cNvSpPr>
          <p:nvPr>
            <p:ph type="title"/>
          </p:nvPr>
        </p:nvSpPr>
        <p:spPr>
          <a:xfrm>
            <a:off x="838200" y="11538"/>
            <a:ext cx="10515600" cy="1325563"/>
          </a:xfrm>
        </p:spPr>
        <p:txBody>
          <a:bodyPr/>
          <a:lstStyle/>
          <a:p>
            <a:r>
              <a:rPr lang="en-GB"/>
              <a:t>Making the request </a:t>
            </a:r>
          </a:p>
        </p:txBody>
      </p:sp>
      <p:pic>
        <p:nvPicPr>
          <p:cNvPr id="7" name="Picture 6" descr="Walsall Sendias Logo (002)">
            <a:extLst>
              <a:ext uri="{FF2B5EF4-FFF2-40B4-BE49-F238E27FC236}">
                <a16:creationId xmlns:a16="http://schemas.microsoft.com/office/drawing/2014/main" id="{8F784280-79C4-BDDA-B951-5E113019549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8" name="Picture 7" descr="A screenshot of a computer&#10;&#10;Description automatically generated">
            <a:extLst>
              <a:ext uri="{FF2B5EF4-FFF2-40B4-BE49-F238E27FC236}">
                <a16:creationId xmlns:a16="http://schemas.microsoft.com/office/drawing/2014/main" id="{7268AD5B-A80B-9303-9DC5-B9D9F4AEBE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1193" y="2456121"/>
            <a:ext cx="5989407" cy="3632805"/>
          </a:xfrm>
          <a:prstGeom prst="rect">
            <a:avLst/>
          </a:prstGeom>
        </p:spPr>
      </p:pic>
      <p:pic>
        <p:nvPicPr>
          <p:cNvPr id="2" name="Screen Recording 1">
            <a:hlinkClick r:id="" action="ppaction://media"/>
            <a:extLst>
              <a:ext uri="{FF2B5EF4-FFF2-40B4-BE49-F238E27FC236}">
                <a16:creationId xmlns:a16="http://schemas.microsoft.com/office/drawing/2014/main" id="{E8D20C76-DBCA-3EE3-0F6B-EC26948275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94006" y="477837"/>
            <a:ext cx="2730500" cy="406400"/>
          </a:xfrm>
          <a:prstGeom prst="rect">
            <a:avLst/>
          </a:prstGeom>
        </p:spPr>
      </p:pic>
    </p:spTree>
    <p:extLst>
      <p:ext uri="{BB962C8B-B14F-4D97-AF65-F5344CB8AC3E}">
        <p14:creationId xmlns:p14="http://schemas.microsoft.com/office/powerpoint/2010/main" val="1799514555"/>
      </p:ext>
    </p:extLst>
  </p:cSld>
  <p:clrMapOvr>
    <a:masterClrMapping/>
  </p:clrMapOvr>
  <mc:AlternateContent xmlns:mc="http://schemas.openxmlformats.org/markup-compatibility/2006" xmlns:p14="http://schemas.microsoft.com/office/powerpoint/2010/main">
    <mc:Choice Requires="p14">
      <p:transition spd="slow" p14:dur="2000" advTm="78134"/>
    </mc:Choice>
    <mc:Fallback xmlns="">
      <p:transition spd="slow" advTm="7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B9133-E680-D48F-8C42-FFF946329527}"/>
              </a:ext>
            </a:extLst>
          </p:cNvPr>
          <p:cNvSpPr>
            <a:spLocks noGrp="1"/>
          </p:cNvSpPr>
          <p:nvPr>
            <p:ph idx="1"/>
          </p:nvPr>
        </p:nvSpPr>
        <p:spPr>
          <a:xfrm>
            <a:off x="838200" y="1337101"/>
            <a:ext cx="10515600" cy="4839862"/>
          </a:xfrm>
        </p:spPr>
        <p:txBody>
          <a:bodyPr/>
          <a:lstStyle/>
          <a:p>
            <a:r>
              <a:rPr lang="en-GB">
                <a:highlight>
                  <a:srgbClr val="00FF00"/>
                </a:highlight>
              </a:rPr>
              <a:t>Section 5 - </a:t>
            </a:r>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Important information about the child or young person </a:t>
            </a:r>
          </a:p>
          <a:p>
            <a:pPr marL="0" indent="0">
              <a:buNone/>
            </a:pP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The first section is:</a:t>
            </a:r>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information about the child or young person's Special Educational Needs (SEN) is relevant?</a:t>
            </a:r>
          </a:p>
          <a:p>
            <a:pPr marL="0" indent="0">
              <a:buNone/>
            </a:pPr>
            <a:endParaRPr lang="en-GB"/>
          </a:p>
          <a:p>
            <a:r>
              <a:rPr lang="en-GB" sz="1800" b="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The second section is: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to complete is around health needs:</a:t>
            </a:r>
          </a:p>
          <a:p>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The Third section to complete is:</a:t>
            </a:r>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around social care needs</a:t>
            </a:r>
          </a:p>
          <a:p>
            <a:pPr algn="ctr"/>
            <a:endParaRPr lang="en-GB" sz="1800" b="1" i="1" u="sng">
              <a:solidFill>
                <a:srgbClr val="000000"/>
              </a:solidFill>
              <a:latin typeface="VAGRounded LT Light" panose="02000403040000020004" pitchFamily="2" charset="0"/>
              <a:ea typeface="Calibri" panose="020F0502020204030204" pitchFamily="34" charset="0"/>
              <a:cs typeface="VAG Rounded Std" panose="020F0502020204020204" pitchFamily="34" charset="0"/>
            </a:endParaRPr>
          </a:p>
          <a:p>
            <a:pPr algn="ctr"/>
            <a:r>
              <a:rPr lang="en-GB" sz="1800" b="1" i="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(use the guide to go through with parents during the session) </a:t>
            </a:r>
            <a:endParaRPr lang="en-GB" sz="1800" b="1" i="1" u="sng">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endParaRPr lang="en-GB"/>
          </a:p>
        </p:txBody>
      </p:sp>
      <p:sp>
        <p:nvSpPr>
          <p:cNvPr id="4" name="Slide Number Placeholder 3">
            <a:extLst>
              <a:ext uri="{FF2B5EF4-FFF2-40B4-BE49-F238E27FC236}">
                <a16:creationId xmlns:a16="http://schemas.microsoft.com/office/drawing/2014/main" id="{5E52DE9E-0AF7-F38B-5673-F6FA4140D0D7}"/>
              </a:ext>
            </a:extLst>
          </p:cNvPr>
          <p:cNvSpPr>
            <a:spLocks noGrp="1"/>
          </p:cNvSpPr>
          <p:nvPr>
            <p:ph type="sldNum" sz="quarter" idx="12"/>
          </p:nvPr>
        </p:nvSpPr>
        <p:spPr/>
        <p:txBody>
          <a:bodyPr/>
          <a:lstStyle/>
          <a:p>
            <a:fld id="{29D5C7C8-0B93-4EA1-B23B-C4680ADE65C4}" type="slidenum">
              <a:rPr lang="en-GB" smtClean="0"/>
              <a:t>11</a:t>
            </a:fld>
            <a:endParaRPr lang="en-GB"/>
          </a:p>
        </p:txBody>
      </p:sp>
      <p:sp>
        <p:nvSpPr>
          <p:cNvPr id="5" name="Title 1">
            <a:extLst>
              <a:ext uri="{FF2B5EF4-FFF2-40B4-BE49-F238E27FC236}">
                <a16:creationId xmlns:a16="http://schemas.microsoft.com/office/drawing/2014/main" id="{E3DAB0F7-EE2C-E27E-04F3-46E549D91522}"/>
              </a:ext>
            </a:extLst>
          </p:cNvPr>
          <p:cNvSpPr>
            <a:spLocks noGrp="1"/>
          </p:cNvSpPr>
          <p:nvPr>
            <p:ph type="title"/>
          </p:nvPr>
        </p:nvSpPr>
        <p:spPr>
          <a:xfrm>
            <a:off x="838200" y="11538"/>
            <a:ext cx="10515600" cy="1325563"/>
          </a:xfrm>
        </p:spPr>
        <p:txBody>
          <a:bodyPr/>
          <a:lstStyle/>
          <a:p>
            <a:r>
              <a:rPr lang="en-GB"/>
              <a:t>Making the request </a:t>
            </a:r>
          </a:p>
        </p:txBody>
      </p:sp>
      <p:pic>
        <p:nvPicPr>
          <p:cNvPr id="6" name="Picture 5" descr="A green arrow with white text&#10;&#10;Description automatically generated">
            <a:extLst>
              <a:ext uri="{FF2B5EF4-FFF2-40B4-BE49-F238E27FC236}">
                <a16:creationId xmlns:a16="http://schemas.microsoft.com/office/drawing/2014/main" id="{C5807652-3725-E584-BF57-040F131E3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7" name="Picture 6" descr="Walsall Sendias Logo (002)">
            <a:extLst>
              <a:ext uri="{FF2B5EF4-FFF2-40B4-BE49-F238E27FC236}">
                <a16:creationId xmlns:a16="http://schemas.microsoft.com/office/drawing/2014/main" id="{3CCD207F-CA74-5ABB-F80F-D1B2871D59A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2" name="Screen Recording 1">
            <a:hlinkClick r:id="" action="ppaction://media"/>
            <a:extLst>
              <a:ext uri="{FF2B5EF4-FFF2-40B4-BE49-F238E27FC236}">
                <a16:creationId xmlns:a16="http://schemas.microsoft.com/office/drawing/2014/main" id="{2108923F-9FD3-EBA7-E943-29F4D3D353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02620" y="477837"/>
            <a:ext cx="2730500" cy="406400"/>
          </a:xfrm>
          <a:prstGeom prst="rect">
            <a:avLst/>
          </a:prstGeom>
        </p:spPr>
      </p:pic>
    </p:spTree>
    <p:extLst>
      <p:ext uri="{BB962C8B-B14F-4D97-AF65-F5344CB8AC3E}">
        <p14:creationId xmlns:p14="http://schemas.microsoft.com/office/powerpoint/2010/main" val="3944358019"/>
      </p:ext>
    </p:extLst>
  </p:cSld>
  <p:clrMapOvr>
    <a:masterClrMapping/>
  </p:clrMapOvr>
  <mc:AlternateContent xmlns:mc="http://schemas.openxmlformats.org/markup-compatibility/2006" xmlns:p14="http://schemas.microsoft.com/office/powerpoint/2010/main">
    <mc:Choice Requires="p14">
      <p:transition spd="slow" p14:dur="2000" advTm="29264"/>
    </mc:Choice>
    <mc:Fallback xmlns="">
      <p:transition spd="slow" advTm="2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627E-3604-8DDC-9B77-E09C7F1A4A27}"/>
              </a:ext>
            </a:extLst>
          </p:cNvPr>
          <p:cNvSpPr>
            <a:spLocks noGrp="1"/>
          </p:cNvSpPr>
          <p:nvPr>
            <p:ph type="title"/>
          </p:nvPr>
        </p:nvSpPr>
        <p:spPr/>
        <p:txBody>
          <a:bodyPr/>
          <a:lstStyle/>
          <a:p>
            <a:r>
              <a:rPr lang="en-GB" dirty="0"/>
              <a:t>Section 5 – SEN Needs: </a:t>
            </a:r>
          </a:p>
        </p:txBody>
      </p:sp>
      <p:sp>
        <p:nvSpPr>
          <p:cNvPr id="3" name="Content Placeholder 2">
            <a:extLst>
              <a:ext uri="{FF2B5EF4-FFF2-40B4-BE49-F238E27FC236}">
                <a16:creationId xmlns:a16="http://schemas.microsoft.com/office/drawing/2014/main" id="{577C9BBB-426B-FA95-8DCB-9840F89728F5}"/>
              </a:ext>
            </a:extLst>
          </p:cNvPr>
          <p:cNvSpPr>
            <a:spLocks noGrp="1"/>
          </p:cNvSpPr>
          <p:nvPr>
            <p:ph idx="1"/>
          </p:nvPr>
        </p:nvSpPr>
        <p:spPr/>
        <p:txBody>
          <a:bodyPr/>
          <a:lstStyle/>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My child/young person’s/my early years until starting school. </a:t>
            </a: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 am/my child/young person/ is like at home? </a:t>
            </a:r>
            <a:endParaRPr lang="en-GB" sz="1800" b="1" dirty="0">
              <a:solidFill>
                <a:srgbClr val="000000"/>
              </a:solidFill>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My child/young person’s/my strengths and what I am/he/she/ is good at?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How my child/young person/I prefer to communicate?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is important to my child/young person/me and what makes him/her/me happy?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is your child/young person’s/my needs or difficulties and what does he/she/I need help with?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Education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difficulties is your child/young person/you having at school/college?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needs to change and how will that change make a difference to your child/young person/you?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0" indent="0">
              <a:buNone/>
            </a:pP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p:txBody>
      </p:sp>
      <p:sp>
        <p:nvSpPr>
          <p:cNvPr id="4" name="Slide Number Placeholder 3">
            <a:extLst>
              <a:ext uri="{FF2B5EF4-FFF2-40B4-BE49-F238E27FC236}">
                <a16:creationId xmlns:a16="http://schemas.microsoft.com/office/drawing/2014/main" id="{35E4B3DF-B4D0-02B0-9C62-CE24F9B8B59D}"/>
              </a:ext>
            </a:extLst>
          </p:cNvPr>
          <p:cNvSpPr>
            <a:spLocks noGrp="1"/>
          </p:cNvSpPr>
          <p:nvPr>
            <p:ph type="sldNum" sz="quarter" idx="12"/>
          </p:nvPr>
        </p:nvSpPr>
        <p:spPr/>
        <p:txBody>
          <a:bodyPr/>
          <a:lstStyle/>
          <a:p>
            <a:fld id="{29D5C7C8-0B93-4EA1-B23B-C4680ADE65C4}" type="slidenum">
              <a:rPr lang="en-GB" smtClean="0"/>
              <a:t>12</a:t>
            </a:fld>
            <a:endParaRPr lang="en-GB"/>
          </a:p>
        </p:txBody>
      </p:sp>
      <p:pic>
        <p:nvPicPr>
          <p:cNvPr id="5" name="Picture 4" descr="A green arrow with white text&#10;&#10;Description automatically generated">
            <a:extLst>
              <a:ext uri="{FF2B5EF4-FFF2-40B4-BE49-F238E27FC236}">
                <a16:creationId xmlns:a16="http://schemas.microsoft.com/office/drawing/2014/main" id="{82E50E61-0134-AA47-2A9E-EC80D03AB0C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6" name="Picture 5" descr="Walsall Sendias Logo (002)">
            <a:extLst>
              <a:ext uri="{FF2B5EF4-FFF2-40B4-BE49-F238E27FC236}">
                <a16:creationId xmlns:a16="http://schemas.microsoft.com/office/drawing/2014/main" id="{D50D6B62-0DB1-681B-17AB-93658E3B0DE9}"/>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7" name="Screen Recording 6">
            <a:hlinkClick r:id="" action="ppaction://media"/>
            <a:extLst>
              <a:ext uri="{FF2B5EF4-FFF2-40B4-BE49-F238E27FC236}">
                <a16:creationId xmlns:a16="http://schemas.microsoft.com/office/drawing/2014/main" id="{FB407803-8710-8145-B6A8-F4F55CEB21AA}"/>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9109958" y="477837"/>
            <a:ext cx="2730500" cy="406400"/>
          </a:xfrm>
          <a:prstGeom prst="rect">
            <a:avLst/>
          </a:prstGeom>
        </p:spPr>
      </p:pic>
      <p:pic>
        <p:nvPicPr>
          <p:cNvPr id="8" name="Screen Recording 7">
            <a:hlinkClick r:id="" action="ppaction://media"/>
            <a:extLst>
              <a:ext uri="{FF2B5EF4-FFF2-40B4-BE49-F238E27FC236}">
                <a16:creationId xmlns:a16="http://schemas.microsoft.com/office/drawing/2014/main" id="{A6F9FC01-8A71-DA47-B6DC-D803C874AC49}"/>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9195701" y="1006291"/>
            <a:ext cx="2730500" cy="406400"/>
          </a:xfrm>
          <a:prstGeom prst="rect">
            <a:avLst/>
          </a:prstGeom>
        </p:spPr>
      </p:pic>
      <p:pic>
        <p:nvPicPr>
          <p:cNvPr id="9" name="Screen Recording 8">
            <a:hlinkClick r:id="" action="ppaction://media"/>
            <a:extLst>
              <a:ext uri="{FF2B5EF4-FFF2-40B4-BE49-F238E27FC236}">
                <a16:creationId xmlns:a16="http://schemas.microsoft.com/office/drawing/2014/main" id="{F83E5765-AC32-FE6B-95D0-B6E8D447E1F0}"/>
              </a:ext>
            </a:extLst>
          </p:cNvPr>
          <p:cNvPicPr>
            <a:picLocks noChangeAspect="1"/>
          </p:cNvPicPr>
          <p:nvPr>
            <a:videoFile r:link="rId6"/>
            <p:extLst>
              <p:ext uri="{DAA4B4D4-6D71-4841-9C94-3DE7FCFB9230}">
                <p14:media xmlns:p14="http://schemas.microsoft.com/office/powerpoint/2010/main" r:embed="rId5"/>
              </p:ext>
            </p:extLst>
          </p:nvPr>
        </p:nvPicPr>
        <p:blipFill>
          <a:blip r:embed="rId22"/>
          <a:stretch>
            <a:fillRect/>
          </a:stretch>
        </p:blipFill>
        <p:spPr>
          <a:xfrm>
            <a:off x="9291066" y="1492489"/>
            <a:ext cx="2730500" cy="406400"/>
          </a:xfrm>
          <a:prstGeom prst="rect">
            <a:avLst/>
          </a:prstGeom>
        </p:spPr>
      </p:pic>
      <p:pic>
        <p:nvPicPr>
          <p:cNvPr id="10" name="Screen Recording 9">
            <a:hlinkClick r:id="" action="ppaction://media"/>
            <a:extLst>
              <a:ext uri="{FF2B5EF4-FFF2-40B4-BE49-F238E27FC236}">
                <a16:creationId xmlns:a16="http://schemas.microsoft.com/office/drawing/2014/main" id="{FBB6B875-0FA3-6911-E9E8-1032A66A4E38}"/>
              </a:ext>
            </a:extLst>
          </p:cNvPr>
          <p:cNvPicPr>
            <a:picLocks noChangeAspect="1"/>
          </p:cNvPicPr>
          <p:nvPr>
            <a:videoFile r:link="rId8"/>
            <p:extLst>
              <p:ext uri="{DAA4B4D4-6D71-4841-9C94-3DE7FCFB9230}">
                <p14:media xmlns:p14="http://schemas.microsoft.com/office/powerpoint/2010/main" r:embed="rId7"/>
              </p:ext>
            </p:extLst>
          </p:nvPr>
        </p:nvPicPr>
        <p:blipFill>
          <a:blip r:embed="rId23"/>
          <a:stretch>
            <a:fillRect/>
          </a:stretch>
        </p:blipFill>
        <p:spPr>
          <a:xfrm>
            <a:off x="9408857" y="1975339"/>
            <a:ext cx="2730500" cy="406400"/>
          </a:xfrm>
          <a:prstGeom prst="rect">
            <a:avLst/>
          </a:prstGeom>
        </p:spPr>
      </p:pic>
      <p:pic>
        <p:nvPicPr>
          <p:cNvPr id="12" name="Screen Recording 11">
            <a:hlinkClick r:id="" action="ppaction://media"/>
            <a:extLst>
              <a:ext uri="{FF2B5EF4-FFF2-40B4-BE49-F238E27FC236}">
                <a16:creationId xmlns:a16="http://schemas.microsoft.com/office/drawing/2014/main" id="{2D062903-4B04-BDE1-FE06-3575A5A1E119}"/>
              </a:ext>
            </a:extLst>
          </p:cNvPr>
          <p:cNvPicPr>
            <a:picLocks noChangeAspect="1"/>
          </p:cNvPicPr>
          <p:nvPr>
            <a:videoFile r:link="rId10"/>
            <p:extLst>
              <p:ext uri="{DAA4B4D4-6D71-4841-9C94-3DE7FCFB9230}">
                <p14:media xmlns:p14="http://schemas.microsoft.com/office/powerpoint/2010/main" r:embed="rId9"/>
              </p:ext>
            </p:extLst>
          </p:nvPr>
        </p:nvPicPr>
        <p:blipFill>
          <a:blip r:embed="rId22"/>
          <a:stretch>
            <a:fillRect/>
          </a:stretch>
        </p:blipFill>
        <p:spPr>
          <a:xfrm>
            <a:off x="9596616" y="2447388"/>
            <a:ext cx="2390914" cy="355857"/>
          </a:xfrm>
          <a:prstGeom prst="rect">
            <a:avLst/>
          </a:prstGeom>
        </p:spPr>
      </p:pic>
      <p:pic>
        <p:nvPicPr>
          <p:cNvPr id="13" name="Screen Recording 12">
            <a:hlinkClick r:id="" action="ppaction://media"/>
            <a:extLst>
              <a:ext uri="{FF2B5EF4-FFF2-40B4-BE49-F238E27FC236}">
                <a16:creationId xmlns:a16="http://schemas.microsoft.com/office/drawing/2014/main" id="{FC0AAA68-775B-1D14-215E-94D38DDD3071}"/>
              </a:ext>
            </a:extLst>
          </p:cNvPr>
          <p:cNvPicPr>
            <a:picLocks noChangeAspect="1"/>
          </p:cNvPicPr>
          <p:nvPr>
            <a:videoFile r:link="rId12"/>
            <p:extLst>
              <p:ext uri="{DAA4B4D4-6D71-4841-9C94-3DE7FCFB9230}">
                <p14:media xmlns:p14="http://schemas.microsoft.com/office/powerpoint/2010/main" r:embed="rId11"/>
              </p:ext>
            </p:extLst>
          </p:nvPr>
        </p:nvPicPr>
        <p:blipFill>
          <a:blip r:embed="rId22"/>
          <a:stretch>
            <a:fillRect/>
          </a:stretch>
        </p:blipFill>
        <p:spPr>
          <a:xfrm>
            <a:off x="9396116" y="2917709"/>
            <a:ext cx="2730500" cy="406400"/>
          </a:xfrm>
          <a:prstGeom prst="rect">
            <a:avLst/>
          </a:prstGeom>
        </p:spPr>
      </p:pic>
      <p:pic>
        <p:nvPicPr>
          <p:cNvPr id="14" name="Screen Recording 13">
            <a:hlinkClick r:id="" action="ppaction://media"/>
            <a:extLst>
              <a:ext uri="{FF2B5EF4-FFF2-40B4-BE49-F238E27FC236}">
                <a16:creationId xmlns:a16="http://schemas.microsoft.com/office/drawing/2014/main" id="{53758019-A2AA-1330-7E37-7CFE7B7DB8E0}"/>
              </a:ext>
            </a:extLst>
          </p:cNvPr>
          <p:cNvPicPr>
            <a:picLocks noChangeAspect="1"/>
          </p:cNvPicPr>
          <p:nvPr>
            <a:videoFile r:link="rId14"/>
            <p:extLst>
              <p:ext uri="{DAA4B4D4-6D71-4841-9C94-3DE7FCFB9230}">
                <p14:media xmlns:p14="http://schemas.microsoft.com/office/powerpoint/2010/main" r:embed="rId13"/>
              </p:ext>
            </p:extLst>
          </p:nvPr>
        </p:nvPicPr>
        <p:blipFill>
          <a:blip r:embed="rId22"/>
          <a:stretch>
            <a:fillRect/>
          </a:stretch>
        </p:blipFill>
        <p:spPr>
          <a:xfrm>
            <a:off x="2369584" y="4015809"/>
            <a:ext cx="2730500" cy="406400"/>
          </a:xfrm>
          <a:prstGeom prst="rect">
            <a:avLst/>
          </a:prstGeom>
        </p:spPr>
      </p:pic>
      <p:pic>
        <p:nvPicPr>
          <p:cNvPr id="15" name="Screen Recording 14">
            <a:hlinkClick r:id="" action="ppaction://media"/>
            <a:extLst>
              <a:ext uri="{FF2B5EF4-FFF2-40B4-BE49-F238E27FC236}">
                <a16:creationId xmlns:a16="http://schemas.microsoft.com/office/drawing/2014/main" id="{9F7D702E-DF65-4936-657F-73738CA9DFE2}"/>
              </a:ext>
            </a:extLst>
          </p:cNvPr>
          <p:cNvPicPr>
            <a:picLocks noChangeAspect="1"/>
          </p:cNvPicPr>
          <p:nvPr>
            <a:videoFile r:link="rId16"/>
            <p:extLst>
              <p:ext uri="{DAA4B4D4-6D71-4841-9C94-3DE7FCFB9230}">
                <p14:media xmlns:p14="http://schemas.microsoft.com/office/powerpoint/2010/main" r:embed="rId15"/>
              </p:ext>
            </p:extLst>
          </p:nvPr>
        </p:nvPicPr>
        <p:blipFill>
          <a:blip r:embed="rId22"/>
          <a:stretch>
            <a:fillRect/>
          </a:stretch>
        </p:blipFill>
        <p:spPr>
          <a:xfrm>
            <a:off x="8717959" y="4375612"/>
            <a:ext cx="2730500" cy="406400"/>
          </a:xfrm>
          <a:prstGeom prst="rect">
            <a:avLst/>
          </a:prstGeom>
        </p:spPr>
      </p:pic>
      <p:pic>
        <p:nvPicPr>
          <p:cNvPr id="16" name="Screen Recording 15">
            <a:hlinkClick r:id="" action="ppaction://media"/>
            <a:extLst>
              <a:ext uri="{FF2B5EF4-FFF2-40B4-BE49-F238E27FC236}">
                <a16:creationId xmlns:a16="http://schemas.microsoft.com/office/drawing/2014/main" id="{B4822428-195C-D17B-C7AA-0E5ECFE0670E}"/>
              </a:ext>
            </a:extLst>
          </p:cNvPr>
          <p:cNvPicPr>
            <a:picLocks noChangeAspect="1"/>
          </p:cNvPicPr>
          <p:nvPr>
            <a:videoFile r:link="rId18"/>
            <p:extLst>
              <p:ext uri="{DAA4B4D4-6D71-4841-9C94-3DE7FCFB9230}">
                <p14:media xmlns:p14="http://schemas.microsoft.com/office/powerpoint/2010/main" r:embed="rId17"/>
              </p:ext>
            </p:extLst>
          </p:nvPr>
        </p:nvPicPr>
        <p:blipFill>
          <a:blip r:embed="rId22"/>
          <a:stretch>
            <a:fillRect/>
          </a:stretch>
        </p:blipFill>
        <p:spPr>
          <a:xfrm>
            <a:off x="4092796" y="5351775"/>
            <a:ext cx="2730500" cy="406400"/>
          </a:xfrm>
          <a:prstGeom prst="rect">
            <a:avLst/>
          </a:prstGeom>
        </p:spPr>
      </p:pic>
    </p:spTree>
    <p:extLst>
      <p:ext uri="{BB962C8B-B14F-4D97-AF65-F5344CB8AC3E}">
        <p14:creationId xmlns:p14="http://schemas.microsoft.com/office/powerpoint/2010/main" val="2890637820"/>
      </p:ext>
    </p:extLst>
  </p:cSld>
  <p:clrMapOvr>
    <a:masterClrMapping/>
  </p:clrMapOvr>
  <mc:AlternateContent xmlns:mc="http://schemas.openxmlformats.org/markup-compatibility/2006" xmlns:p14="http://schemas.microsoft.com/office/powerpoint/2010/main">
    <mc:Choice Requires="p14">
      <p:transition spd="slow" p14:dur="2000" advTm="104951"/>
    </mc:Choice>
    <mc:Fallback xmlns="">
      <p:transition spd="slow" advTm="10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51" fill="hold"/>
                                        <p:tgtEl>
                                          <p:spTgt spid="7"/>
                                        </p:tgtEl>
                                      </p:cBhvr>
                                    </p:cmd>
                                  </p:childTnLst>
                                </p:cTn>
                              </p:par>
                            </p:childTnLst>
                          </p:cTn>
                        </p:par>
                        <p:par>
                          <p:cTn id="7" fill="hold">
                            <p:stCondLst>
                              <p:cond delay="104951"/>
                            </p:stCondLst>
                            <p:childTnLst>
                              <p:par>
                                <p:cTn id="8" presetID="1" presetClass="mediacall" presetSubtype="0" fill="hold" nodeType="afterEffect">
                                  <p:stCondLst>
                                    <p:cond delay="0"/>
                                  </p:stCondLst>
                                  <p:childTnLst>
                                    <p:cmd type="call" cmd="playFrom(0.0)">
                                      <p:cBhvr>
                                        <p:cTn id="9" dur="136781" fill="hold"/>
                                        <p:tgtEl>
                                          <p:spTgt spid="8"/>
                                        </p:tgtEl>
                                      </p:cBhvr>
                                    </p:cmd>
                                  </p:childTnLst>
                                </p:cTn>
                              </p:par>
                            </p:childTnLst>
                          </p:cTn>
                        </p:par>
                        <p:par>
                          <p:cTn id="10" fill="hold">
                            <p:stCondLst>
                              <p:cond delay="241732"/>
                            </p:stCondLst>
                            <p:childTnLst>
                              <p:par>
                                <p:cTn id="11" presetID="1" presetClass="mediacall" presetSubtype="0" fill="hold" nodeType="afterEffect">
                                  <p:stCondLst>
                                    <p:cond delay="0"/>
                                  </p:stCondLst>
                                  <p:childTnLst>
                                    <p:cmd type="call" cmd="playFrom(0.0)">
                                      <p:cBhvr>
                                        <p:cTn id="12" dur="24965" fill="hold"/>
                                        <p:tgtEl>
                                          <p:spTgt spid="9"/>
                                        </p:tgtEl>
                                      </p:cBhvr>
                                    </p:cmd>
                                  </p:childTnLst>
                                </p:cTn>
                              </p:par>
                            </p:childTnLst>
                          </p:cTn>
                        </p:par>
                        <p:par>
                          <p:cTn id="13" fill="hold">
                            <p:stCondLst>
                              <p:cond delay="266697"/>
                            </p:stCondLst>
                            <p:childTnLst>
                              <p:par>
                                <p:cTn id="14" presetID="1" presetClass="mediacall" presetSubtype="0" fill="hold" nodeType="afterEffect">
                                  <p:stCondLst>
                                    <p:cond delay="0"/>
                                  </p:stCondLst>
                                  <p:childTnLst>
                                    <p:cmd type="call" cmd="playFrom(0.0)">
                                      <p:cBhvr>
                                        <p:cTn id="15" dur="59330" fill="hold"/>
                                        <p:tgtEl>
                                          <p:spTgt spid="10"/>
                                        </p:tgtEl>
                                      </p:cBhvr>
                                    </p:cmd>
                                  </p:childTnLst>
                                </p:cTn>
                              </p:par>
                            </p:childTnLst>
                          </p:cTn>
                        </p:par>
                        <p:par>
                          <p:cTn id="16" fill="hold">
                            <p:stCondLst>
                              <p:cond delay="326027"/>
                            </p:stCondLst>
                            <p:childTnLst>
                              <p:par>
                                <p:cTn id="17" presetID="1" presetClass="mediacall" presetSubtype="0" fill="hold" nodeType="afterEffect">
                                  <p:stCondLst>
                                    <p:cond delay="0"/>
                                  </p:stCondLst>
                                  <p:childTnLst>
                                    <p:cmd type="call" cmd="playFrom(0.0)">
                                      <p:cBhvr>
                                        <p:cTn id="18" dur="13365" fill="hold"/>
                                        <p:tgtEl>
                                          <p:spTgt spid="12"/>
                                        </p:tgtEl>
                                      </p:cBhvr>
                                    </p:cmd>
                                  </p:childTnLst>
                                </p:cTn>
                              </p:par>
                            </p:childTnLst>
                          </p:cTn>
                        </p:par>
                        <p:par>
                          <p:cTn id="19" fill="hold">
                            <p:stCondLst>
                              <p:cond delay="339392"/>
                            </p:stCondLst>
                            <p:childTnLst>
                              <p:par>
                                <p:cTn id="20" presetID="1" presetClass="mediacall" presetSubtype="0" fill="hold" nodeType="afterEffect">
                                  <p:stCondLst>
                                    <p:cond delay="0"/>
                                  </p:stCondLst>
                                  <p:childTnLst>
                                    <p:cmd type="call" cmd="playFrom(0.0)">
                                      <p:cBhvr>
                                        <p:cTn id="21" dur="97231" fill="hold"/>
                                        <p:tgtEl>
                                          <p:spTgt spid="13"/>
                                        </p:tgtEl>
                                      </p:cBhvr>
                                    </p:cmd>
                                  </p:childTnLst>
                                </p:cTn>
                              </p:par>
                            </p:childTnLst>
                          </p:cTn>
                        </p:par>
                        <p:par>
                          <p:cTn id="22" fill="hold">
                            <p:stCondLst>
                              <p:cond delay="436623"/>
                            </p:stCondLst>
                            <p:childTnLst>
                              <p:par>
                                <p:cTn id="23" presetID="1" presetClass="mediacall" presetSubtype="0" fill="hold" nodeType="afterEffect">
                                  <p:stCondLst>
                                    <p:cond delay="0"/>
                                  </p:stCondLst>
                                  <p:childTnLst>
                                    <p:cmd type="call" cmd="playFrom(0.0)">
                                      <p:cBhvr>
                                        <p:cTn id="24" dur="121054" fill="hold"/>
                                        <p:tgtEl>
                                          <p:spTgt spid="14"/>
                                        </p:tgtEl>
                                      </p:cBhvr>
                                    </p:cmd>
                                  </p:childTnLst>
                                </p:cTn>
                              </p:par>
                            </p:childTnLst>
                          </p:cTn>
                        </p:par>
                        <p:par>
                          <p:cTn id="25" fill="hold">
                            <p:stCondLst>
                              <p:cond delay="557677"/>
                            </p:stCondLst>
                            <p:childTnLst>
                              <p:par>
                                <p:cTn id="26" presetID="1" presetClass="mediacall" presetSubtype="0" fill="hold" nodeType="afterEffect">
                                  <p:stCondLst>
                                    <p:cond delay="0"/>
                                  </p:stCondLst>
                                  <p:childTnLst>
                                    <p:cmd type="call" cmd="playFrom(0.0)">
                                      <p:cBhvr>
                                        <p:cTn id="27" dur="89257" fill="hold"/>
                                        <p:tgtEl>
                                          <p:spTgt spid="15"/>
                                        </p:tgtEl>
                                      </p:cBhvr>
                                    </p:cmd>
                                  </p:childTnLst>
                                </p:cTn>
                              </p:par>
                            </p:childTnLst>
                          </p:cTn>
                        </p:par>
                        <p:par>
                          <p:cTn id="28" fill="hold">
                            <p:stCondLst>
                              <p:cond delay="646934"/>
                            </p:stCondLst>
                            <p:childTnLst>
                              <p:par>
                                <p:cTn id="29" presetID="1" presetClass="mediacall" presetSubtype="0" fill="hold" nodeType="afterEffect">
                                  <p:stCondLst>
                                    <p:cond delay="0"/>
                                  </p:stCondLst>
                                  <p:childTnLst>
                                    <p:cmd type="call" cmd="playFrom(0.0)">
                                      <p:cBhvr>
                                        <p:cTn id="30" dur="521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video>
              <p:cMediaNode vol="80000">
                <p:cTn id="43" fill="hold" display="0">
                  <p:stCondLst>
                    <p:cond delay="indefinite"/>
                  </p:stCondLst>
                </p:cTn>
                <p:tgtEl>
                  <p:spTgt spid="9"/>
                </p:tgtEl>
              </p:cMediaNode>
            </p:video>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9"/>
                                        </p:tgtEl>
                                      </p:cBhvr>
                                    </p:cmd>
                                  </p:childTnLst>
                                </p:cTn>
                              </p:par>
                            </p:childTnLst>
                          </p:cTn>
                        </p:par>
                      </p:childTnLst>
                    </p:cTn>
                  </p:par>
                </p:childTnLst>
              </p:cTn>
              <p:nextCondLst>
                <p:cond evt="onClick" delay="0">
                  <p:tgtEl>
                    <p:spTgt spid="9"/>
                  </p:tgtEl>
                </p:cond>
              </p:nextCondLst>
            </p:seq>
            <p:video>
              <p:cMediaNode vol="80000">
                <p:cTn id="49" fill="hold" display="0">
                  <p:stCondLst>
                    <p:cond delay="indefinite"/>
                  </p:stCondLst>
                </p:cTn>
                <p:tgtEl>
                  <p:spTgt spid="10"/>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0"/>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cTn>
                <p:tgtEl>
                  <p:spTgt spid="12"/>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12"/>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cTn>
                <p:tgtEl>
                  <p:spTgt spid="13"/>
                </p:tgtEl>
              </p:cMediaNode>
            </p:video>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3"/>
                                        </p:tgtEl>
                                      </p:cBhvr>
                                    </p:cmd>
                                  </p:childTnLst>
                                </p:cTn>
                              </p:par>
                            </p:childTnLst>
                          </p:cTn>
                        </p:par>
                      </p:childTnLst>
                    </p:cTn>
                  </p:par>
                </p:childTnLst>
              </p:cTn>
              <p:nextCondLst>
                <p:cond evt="onClick" delay="0">
                  <p:tgtEl>
                    <p:spTgt spid="13"/>
                  </p:tgtEl>
                </p:cond>
              </p:nextCondLst>
            </p:seq>
            <p:video>
              <p:cMediaNode vol="80000">
                <p:cTn id="67" fill="hold" display="0">
                  <p:stCondLst>
                    <p:cond delay="indefinite"/>
                  </p:stCondLst>
                </p:cTn>
                <p:tgtEl>
                  <p:spTgt spid="14"/>
                </p:tgtEl>
              </p:cMediaNode>
            </p:video>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14"/>
                                        </p:tgtEl>
                                      </p:cBhvr>
                                    </p:cmd>
                                  </p:childTnLst>
                                </p:cTn>
                              </p:par>
                            </p:childTnLst>
                          </p:cTn>
                        </p:par>
                      </p:childTnLst>
                    </p:cTn>
                  </p:par>
                </p:childTnLst>
              </p:cTn>
              <p:nextCondLst>
                <p:cond evt="onClick" delay="0">
                  <p:tgtEl>
                    <p:spTgt spid="14"/>
                  </p:tgtEl>
                </p:cond>
              </p:nextCondLst>
            </p:seq>
            <p:video>
              <p:cMediaNode vol="80000">
                <p:cTn id="73" fill="hold" display="0">
                  <p:stCondLst>
                    <p:cond delay="indefinite"/>
                  </p:stCondLst>
                </p:cTn>
                <p:tgtEl>
                  <p:spTgt spid="15"/>
                </p:tgtEl>
              </p:cMediaNode>
            </p:video>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15"/>
                                        </p:tgtEl>
                                      </p:cBhvr>
                                    </p:cmd>
                                  </p:childTnLst>
                                </p:cTn>
                              </p:par>
                            </p:childTnLst>
                          </p:cTn>
                        </p:par>
                      </p:childTnLst>
                    </p:cTn>
                  </p:par>
                </p:childTnLst>
              </p:cTn>
              <p:nextCondLst>
                <p:cond evt="onClick" delay="0">
                  <p:tgtEl>
                    <p:spTgt spid="15"/>
                  </p:tgtEl>
                </p:cond>
              </p:nextCondLst>
            </p:seq>
            <p:video>
              <p:cMediaNode vol="80000">
                <p:cTn id="79" fill="hold" display="0">
                  <p:stCondLst>
                    <p:cond delay="indefinite"/>
                  </p:stCondLst>
                </p:cTn>
                <p:tgtEl>
                  <p:spTgt spid="16"/>
                </p:tgtEl>
              </p:cMediaNode>
            </p:video>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2" presetClass="mediacall" presetSubtype="0" fill="hold" nodeType="clickEffect">
                                  <p:stCondLst>
                                    <p:cond delay="0"/>
                                  </p:stCondLst>
                                  <p:childTnLst>
                                    <p:cmd type="call" cmd="togglePause">
                                      <p:cBhvr>
                                        <p:cTn id="84"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6EBD-5003-4D24-5A7E-6098FB07CE91}"/>
              </a:ext>
            </a:extLst>
          </p:cNvPr>
          <p:cNvSpPr>
            <a:spLocks noGrp="1"/>
          </p:cNvSpPr>
          <p:nvPr>
            <p:ph type="title"/>
          </p:nvPr>
        </p:nvSpPr>
        <p:spPr/>
        <p:txBody>
          <a:bodyPr/>
          <a:lstStyle/>
          <a:p>
            <a:r>
              <a:rPr lang="en-GB"/>
              <a:t>Section 5 - Health needs - </a:t>
            </a:r>
          </a:p>
        </p:txBody>
      </p:sp>
      <p:sp>
        <p:nvSpPr>
          <p:cNvPr id="3" name="Content Placeholder 2">
            <a:extLst>
              <a:ext uri="{FF2B5EF4-FFF2-40B4-BE49-F238E27FC236}">
                <a16:creationId xmlns:a16="http://schemas.microsoft.com/office/drawing/2014/main" id="{96B975AE-D3F1-DC69-48BD-30DB8F680800}"/>
              </a:ext>
            </a:extLst>
          </p:cNvPr>
          <p:cNvSpPr>
            <a:spLocks noGrp="1"/>
          </p:cNvSpPr>
          <p:nvPr>
            <p:ph idx="1"/>
          </p:nvPr>
        </p:nvSpPr>
        <p:spPr/>
        <p:txBody>
          <a:bodyPr/>
          <a:lstStyle/>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Use this to explain any diagnoses and medication and what is working well/not working well regarding health. What support is he/she/you receiving or any medication.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Are you currently awaiting assessments for anything? If so, what are the assessments for?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What diagnoses does your child have?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Is your child currently taking any medication and if so, what is this for?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Are there any therapies being offered such as speech and language therapy/Occupational Therapy etc? How often?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endParaRPr lang="en-GB"/>
          </a:p>
        </p:txBody>
      </p:sp>
      <p:sp>
        <p:nvSpPr>
          <p:cNvPr id="4" name="Slide Number Placeholder 3">
            <a:extLst>
              <a:ext uri="{FF2B5EF4-FFF2-40B4-BE49-F238E27FC236}">
                <a16:creationId xmlns:a16="http://schemas.microsoft.com/office/drawing/2014/main" id="{CFE04A2B-A904-8660-FCA9-F2353DCB9D6C}"/>
              </a:ext>
            </a:extLst>
          </p:cNvPr>
          <p:cNvSpPr>
            <a:spLocks noGrp="1"/>
          </p:cNvSpPr>
          <p:nvPr>
            <p:ph type="sldNum" sz="quarter" idx="12"/>
          </p:nvPr>
        </p:nvSpPr>
        <p:spPr/>
        <p:txBody>
          <a:bodyPr/>
          <a:lstStyle/>
          <a:p>
            <a:fld id="{29D5C7C8-0B93-4EA1-B23B-C4680ADE65C4}" type="slidenum">
              <a:rPr lang="en-GB" smtClean="0"/>
              <a:t>13</a:t>
            </a:fld>
            <a:endParaRPr lang="en-GB"/>
          </a:p>
        </p:txBody>
      </p:sp>
      <p:pic>
        <p:nvPicPr>
          <p:cNvPr id="5" name="Picture 4" descr="A green arrow with white text&#10;&#10;Description automatically generated">
            <a:extLst>
              <a:ext uri="{FF2B5EF4-FFF2-40B4-BE49-F238E27FC236}">
                <a16:creationId xmlns:a16="http://schemas.microsoft.com/office/drawing/2014/main" id="{9F393B90-246A-EF52-2625-47B3E74A3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6" name="Picture 5" descr="Walsall Sendias Logo (002)">
            <a:extLst>
              <a:ext uri="{FF2B5EF4-FFF2-40B4-BE49-F238E27FC236}">
                <a16:creationId xmlns:a16="http://schemas.microsoft.com/office/drawing/2014/main" id="{3AC55ECD-B0F0-C2FC-0580-A73514BCB12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7" name="Screen Recording 6">
            <a:hlinkClick r:id="" action="ppaction://media"/>
            <a:extLst>
              <a:ext uri="{FF2B5EF4-FFF2-40B4-BE49-F238E27FC236}">
                <a16:creationId xmlns:a16="http://schemas.microsoft.com/office/drawing/2014/main" id="{C37841A0-6925-FFEC-3252-FE6B02E1A2F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79875" y="4735623"/>
            <a:ext cx="2730500" cy="406400"/>
          </a:xfrm>
          <a:prstGeom prst="rect">
            <a:avLst/>
          </a:prstGeom>
        </p:spPr>
      </p:pic>
    </p:spTree>
    <p:extLst>
      <p:ext uri="{BB962C8B-B14F-4D97-AF65-F5344CB8AC3E}">
        <p14:creationId xmlns:p14="http://schemas.microsoft.com/office/powerpoint/2010/main" val="2346171709"/>
      </p:ext>
    </p:extLst>
  </p:cSld>
  <p:clrMapOvr>
    <a:masterClrMapping/>
  </p:clrMapOvr>
  <mc:AlternateContent xmlns:mc="http://schemas.openxmlformats.org/markup-compatibility/2006" xmlns:p14="http://schemas.microsoft.com/office/powerpoint/2010/main">
    <mc:Choice Requires="p14">
      <p:transition spd="slow" p14:dur="2000" advTm="67296"/>
    </mc:Choice>
    <mc:Fallback xmlns="">
      <p:transition spd="slow" advTm="6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1A58-BFE4-9B45-8B4B-0686E1C74E8B}"/>
              </a:ext>
            </a:extLst>
          </p:cNvPr>
          <p:cNvSpPr>
            <a:spLocks noGrp="1"/>
          </p:cNvSpPr>
          <p:nvPr>
            <p:ph type="title"/>
          </p:nvPr>
        </p:nvSpPr>
        <p:spPr/>
        <p:txBody>
          <a:bodyPr/>
          <a:lstStyle/>
          <a:p>
            <a:r>
              <a:rPr lang="en-GB"/>
              <a:t>Section 5 – Social Care Needs: </a:t>
            </a:r>
          </a:p>
        </p:txBody>
      </p:sp>
      <p:sp>
        <p:nvSpPr>
          <p:cNvPr id="3" name="Content Placeholder 2">
            <a:extLst>
              <a:ext uri="{FF2B5EF4-FFF2-40B4-BE49-F238E27FC236}">
                <a16:creationId xmlns:a16="http://schemas.microsoft.com/office/drawing/2014/main" id="{10438866-766C-92F0-2D36-D36E2891D284}"/>
              </a:ext>
            </a:extLst>
          </p:cNvPr>
          <p:cNvSpPr>
            <a:spLocks noGrp="1"/>
          </p:cNvSpPr>
          <p:nvPr>
            <p:ph idx="1"/>
          </p:nvPr>
        </p:nvSpPr>
        <p:spPr/>
        <p:txBody>
          <a:bodyPr>
            <a:normAutofit lnSpcReduction="10000"/>
          </a:bodyPr>
          <a:lstStyle/>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Use this to explain what is working well/not working well with regard to social care? What support is your child/young person/you receiving?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Are Social Services or Early Help involved? If yes, consider outlining why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How are you managing as a family to get out?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Are you using Short Breaks service?</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You can also include: </a:t>
            </a: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What your child is like socially? Can/do they make friends? Do they have positive relationships</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Do they give eye contact </a:t>
            </a: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Are they able to socialise </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Do they go out into the community – how does this affect them? </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Do they have road safety awareness and danger awareness? </a:t>
            </a: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Are they vulnerable?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p:txBody>
      </p:sp>
      <p:sp>
        <p:nvSpPr>
          <p:cNvPr id="4" name="Slide Number Placeholder 3">
            <a:extLst>
              <a:ext uri="{FF2B5EF4-FFF2-40B4-BE49-F238E27FC236}">
                <a16:creationId xmlns:a16="http://schemas.microsoft.com/office/drawing/2014/main" id="{9CDC90C9-00F1-2246-9FFA-0573733F5BB2}"/>
              </a:ext>
            </a:extLst>
          </p:cNvPr>
          <p:cNvSpPr>
            <a:spLocks noGrp="1"/>
          </p:cNvSpPr>
          <p:nvPr>
            <p:ph type="sldNum" sz="quarter" idx="12"/>
          </p:nvPr>
        </p:nvSpPr>
        <p:spPr/>
        <p:txBody>
          <a:bodyPr/>
          <a:lstStyle/>
          <a:p>
            <a:fld id="{29D5C7C8-0B93-4EA1-B23B-C4680ADE65C4}" type="slidenum">
              <a:rPr lang="en-GB" smtClean="0"/>
              <a:t>14</a:t>
            </a:fld>
            <a:endParaRPr lang="en-GB"/>
          </a:p>
        </p:txBody>
      </p:sp>
      <p:pic>
        <p:nvPicPr>
          <p:cNvPr id="5" name="Picture 4" descr="A green arrow with white text&#10;&#10;Description automatically generated">
            <a:extLst>
              <a:ext uri="{FF2B5EF4-FFF2-40B4-BE49-F238E27FC236}">
                <a16:creationId xmlns:a16="http://schemas.microsoft.com/office/drawing/2014/main" id="{376F762E-33AF-6573-9261-DCD174859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6" name="Picture 5" descr="Walsall Sendias Logo (002)">
            <a:extLst>
              <a:ext uri="{FF2B5EF4-FFF2-40B4-BE49-F238E27FC236}">
                <a16:creationId xmlns:a16="http://schemas.microsoft.com/office/drawing/2014/main" id="{EB46BAA5-E073-F0D6-6B4E-8E9784D25B0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8" name="Screen Recording 7">
            <a:hlinkClick r:id="" action="ppaction://media"/>
            <a:extLst>
              <a:ext uri="{FF2B5EF4-FFF2-40B4-BE49-F238E27FC236}">
                <a16:creationId xmlns:a16="http://schemas.microsoft.com/office/drawing/2014/main" id="{C6302479-AE7B-37D3-531F-753BB4EB79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18230" y="895205"/>
            <a:ext cx="2730500" cy="406400"/>
          </a:xfrm>
          <a:prstGeom prst="rect">
            <a:avLst/>
          </a:prstGeom>
        </p:spPr>
      </p:pic>
    </p:spTree>
    <p:extLst>
      <p:ext uri="{BB962C8B-B14F-4D97-AF65-F5344CB8AC3E}">
        <p14:creationId xmlns:p14="http://schemas.microsoft.com/office/powerpoint/2010/main" val="479104181"/>
      </p:ext>
    </p:extLst>
  </p:cSld>
  <p:clrMapOvr>
    <a:masterClrMapping/>
  </p:clrMapOvr>
  <mc:AlternateContent xmlns:mc="http://schemas.openxmlformats.org/markup-compatibility/2006" xmlns:p14="http://schemas.microsoft.com/office/powerpoint/2010/main">
    <mc:Choice Requires="p14">
      <p:transition spd="slow" p14:dur="2000" advTm="11192"/>
    </mc:Choice>
    <mc:Fallback xmlns="">
      <p:transition spd="slow" advTm="1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AC718C-247B-8C35-C1C9-3B090699A096}"/>
              </a:ext>
            </a:extLst>
          </p:cNvPr>
          <p:cNvSpPr>
            <a:spLocks noGrp="1"/>
          </p:cNvSpPr>
          <p:nvPr>
            <p:ph idx="1"/>
          </p:nvPr>
        </p:nvSpPr>
        <p:spPr/>
        <p:txBody>
          <a:bodyPr/>
          <a:lstStyle/>
          <a:p>
            <a:r>
              <a:rPr lang="en-GB"/>
              <a:t>Section 6 - </a:t>
            </a:r>
            <a:r>
              <a:rPr lang="en-GB" sz="1800" b="1">
                <a:effectLst/>
                <a:latin typeface="VAGRounded LT Light" panose="02000403040000020004" pitchFamily="2" charset="0"/>
                <a:ea typeface="Calibri" panose="020F0502020204030204" pitchFamily="34" charset="0"/>
                <a:cs typeface="Times New Roman" panose="02020603050405020304" pitchFamily="18" charset="0"/>
              </a:rPr>
              <a:t>The final section allows you to add the views of the child, young person, their parent, carer or guardian</a:t>
            </a:r>
          </a:p>
          <a:p>
            <a:endParaRPr lang="en-GB" sz="1800" b="1">
              <a:latin typeface="VAGRounded LT Light" panose="02000403040000020004" pitchFamily="2" charset="0"/>
              <a:cs typeface="Times New Roman" panose="02020603050405020304" pitchFamily="18" charset="0"/>
            </a:endParaRPr>
          </a:p>
          <a:p>
            <a:r>
              <a:rPr lang="en-GB" sz="1800" b="1">
                <a:latin typeface="VAGRounded LT Light" panose="02000403040000020004" pitchFamily="2" charset="0"/>
                <a:cs typeface="Times New Roman" panose="02020603050405020304" pitchFamily="18" charset="0"/>
              </a:rPr>
              <a:t>What they think is working well at school/home </a:t>
            </a:r>
          </a:p>
          <a:p>
            <a:r>
              <a:rPr lang="en-GB" sz="1800" b="1">
                <a:latin typeface="VAGRounded LT Light" panose="02000403040000020004" pitchFamily="2" charset="0"/>
                <a:cs typeface="Times New Roman" panose="02020603050405020304" pitchFamily="18" charset="0"/>
              </a:rPr>
              <a:t>What isn’t working well at school/home </a:t>
            </a:r>
          </a:p>
          <a:p>
            <a:endParaRPr lang="en-GB"/>
          </a:p>
        </p:txBody>
      </p:sp>
      <p:sp>
        <p:nvSpPr>
          <p:cNvPr id="4" name="Slide Number Placeholder 3">
            <a:extLst>
              <a:ext uri="{FF2B5EF4-FFF2-40B4-BE49-F238E27FC236}">
                <a16:creationId xmlns:a16="http://schemas.microsoft.com/office/drawing/2014/main" id="{5142A1A1-F271-8030-2265-44F019340A0F}"/>
              </a:ext>
            </a:extLst>
          </p:cNvPr>
          <p:cNvSpPr>
            <a:spLocks noGrp="1"/>
          </p:cNvSpPr>
          <p:nvPr>
            <p:ph type="sldNum" sz="quarter" idx="12"/>
          </p:nvPr>
        </p:nvSpPr>
        <p:spPr/>
        <p:txBody>
          <a:bodyPr/>
          <a:lstStyle/>
          <a:p>
            <a:fld id="{29D5C7C8-0B93-4EA1-B23B-C4680ADE65C4}" type="slidenum">
              <a:rPr lang="en-GB" smtClean="0"/>
              <a:t>15</a:t>
            </a:fld>
            <a:endParaRPr lang="en-GB"/>
          </a:p>
        </p:txBody>
      </p:sp>
      <p:sp>
        <p:nvSpPr>
          <p:cNvPr id="5" name="Title 1">
            <a:extLst>
              <a:ext uri="{FF2B5EF4-FFF2-40B4-BE49-F238E27FC236}">
                <a16:creationId xmlns:a16="http://schemas.microsoft.com/office/drawing/2014/main" id="{CB50116F-9A2D-04D9-EC45-DFF435566DE5}"/>
              </a:ext>
            </a:extLst>
          </p:cNvPr>
          <p:cNvSpPr>
            <a:spLocks noGrp="1"/>
          </p:cNvSpPr>
          <p:nvPr>
            <p:ph type="title"/>
          </p:nvPr>
        </p:nvSpPr>
        <p:spPr>
          <a:xfrm>
            <a:off x="838200" y="11538"/>
            <a:ext cx="10515600" cy="1325563"/>
          </a:xfrm>
        </p:spPr>
        <p:txBody>
          <a:bodyPr/>
          <a:lstStyle/>
          <a:p>
            <a:r>
              <a:rPr lang="en-GB"/>
              <a:t>Making the request continued… </a:t>
            </a:r>
          </a:p>
        </p:txBody>
      </p:sp>
      <p:pic>
        <p:nvPicPr>
          <p:cNvPr id="6" name="Picture 5" descr="A screenshot of a chat&#10;&#10;Description automatically generated">
            <a:extLst>
              <a:ext uri="{FF2B5EF4-FFF2-40B4-BE49-F238E27FC236}">
                <a16:creationId xmlns:a16="http://schemas.microsoft.com/office/drawing/2014/main" id="{2458A809-36B9-364F-65A6-F76AF8C36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4845" y="2580235"/>
            <a:ext cx="5731510" cy="1293495"/>
          </a:xfrm>
          <a:prstGeom prst="rect">
            <a:avLst/>
          </a:prstGeom>
        </p:spPr>
      </p:pic>
      <p:pic>
        <p:nvPicPr>
          <p:cNvPr id="7" name="Picture 6" descr="A green arrow with white text&#10;&#10;Description automatically generated">
            <a:extLst>
              <a:ext uri="{FF2B5EF4-FFF2-40B4-BE49-F238E27FC236}">
                <a16:creationId xmlns:a16="http://schemas.microsoft.com/office/drawing/2014/main" id="{9551CDFB-A200-DF6E-8291-2BBC172F1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8" name="Picture 7" descr="Walsall Sendias Logo (002)">
            <a:extLst>
              <a:ext uri="{FF2B5EF4-FFF2-40B4-BE49-F238E27FC236}">
                <a16:creationId xmlns:a16="http://schemas.microsoft.com/office/drawing/2014/main" id="{397A1524-197F-F091-EC49-3B492F791F9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2" name="Screen Recording 1">
            <a:hlinkClick r:id="" action="ppaction://media"/>
            <a:extLst>
              <a:ext uri="{FF2B5EF4-FFF2-40B4-BE49-F238E27FC236}">
                <a16:creationId xmlns:a16="http://schemas.microsoft.com/office/drawing/2014/main" id="{58927CFF-D57B-0DBB-4227-46D015D71F3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45959" y="4425140"/>
            <a:ext cx="2730500" cy="406400"/>
          </a:xfrm>
          <a:prstGeom prst="rect">
            <a:avLst/>
          </a:prstGeom>
        </p:spPr>
      </p:pic>
      <p:pic>
        <p:nvPicPr>
          <p:cNvPr id="9" name="Screen Recording 8">
            <a:hlinkClick r:id="" action="ppaction://media"/>
            <a:extLst>
              <a:ext uri="{FF2B5EF4-FFF2-40B4-BE49-F238E27FC236}">
                <a16:creationId xmlns:a16="http://schemas.microsoft.com/office/drawing/2014/main" id="{41ECEF7E-1DF2-B2AD-A7B9-896A836F344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145959" y="4894651"/>
            <a:ext cx="2730500" cy="406400"/>
          </a:xfrm>
          <a:prstGeom prst="rect">
            <a:avLst/>
          </a:prstGeom>
        </p:spPr>
      </p:pic>
    </p:spTree>
    <p:extLst>
      <p:ext uri="{BB962C8B-B14F-4D97-AF65-F5344CB8AC3E}">
        <p14:creationId xmlns:p14="http://schemas.microsoft.com/office/powerpoint/2010/main" val="3142688402"/>
      </p:ext>
    </p:extLst>
  </p:cSld>
  <p:clrMapOvr>
    <a:masterClrMapping/>
  </p:clrMapOvr>
  <mc:AlternateContent xmlns:mc="http://schemas.openxmlformats.org/markup-compatibility/2006" xmlns:p14="http://schemas.microsoft.com/office/powerpoint/2010/main">
    <mc:Choice Requires="p14">
      <p:transition spd="slow" p14:dur="2000" advTm="89246"/>
    </mc:Choice>
    <mc:Fallback xmlns="">
      <p:transition spd="slow" advTm="8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46" fill="hold"/>
                                        <p:tgtEl>
                                          <p:spTgt spid="2"/>
                                        </p:tgtEl>
                                      </p:cBhvr>
                                    </p:cmd>
                                  </p:childTnLst>
                                </p:cTn>
                              </p:par>
                            </p:childTnLst>
                          </p:cTn>
                        </p:par>
                        <p:par>
                          <p:cTn id="7" fill="hold">
                            <p:stCondLst>
                              <p:cond delay="89246"/>
                            </p:stCondLst>
                            <p:childTnLst>
                              <p:par>
                                <p:cTn id="8" presetID="1" presetClass="mediacall" presetSubtype="0" fill="hold" nodeType="afterEffect">
                                  <p:stCondLst>
                                    <p:cond delay="0"/>
                                  </p:stCondLst>
                                  <p:childTnLst>
                                    <p:cmd type="call" cmd="playFrom(0.0)">
                                      <p:cBhvr>
                                        <p:cTn id="9" dur="449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3DB170-E8AB-001F-CFC7-3F1774AC3C46}"/>
              </a:ext>
            </a:extLst>
          </p:cNvPr>
          <p:cNvSpPr>
            <a:spLocks noGrp="1"/>
          </p:cNvSpPr>
          <p:nvPr>
            <p:ph type="sldNum" sz="quarter" idx="12"/>
          </p:nvPr>
        </p:nvSpPr>
        <p:spPr/>
        <p:txBody>
          <a:bodyPr/>
          <a:lstStyle/>
          <a:p>
            <a:fld id="{29D5C7C8-0B93-4EA1-B23B-C4680ADE65C4}" type="slidenum">
              <a:rPr lang="en-GB" smtClean="0"/>
              <a:t>16</a:t>
            </a:fld>
            <a:endParaRPr lang="en-GB"/>
          </a:p>
        </p:txBody>
      </p:sp>
      <p:sp>
        <p:nvSpPr>
          <p:cNvPr id="5" name="Title 1">
            <a:extLst>
              <a:ext uri="{FF2B5EF4-FFF2-40B4-BE49-F238E27FC236}">
                <a16:creationId xmlns:a16="http://schemas.microsoft.com/office/drawing/2014/main" id="{413EB9B3-B540-2EA4-5976-9F6202A5ED33}"/>
              </a:ext>
            </a:extLst>
          </p:cNvPr>
          <p:cNvSpPr txBox="1">
            <a:spLocks/>
          </p:cNvSpPr>
          <p:nvPr/>
        </p:nvSpPr>
        <p:spPr>
          <a:xfrm>
            <a:off x="838200" y="115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Sumit the request  </a:t>
            </a:r>
          </a:p>
        </p:txBody>
      </p:sp>
      <p:pic>
        <p:nvPicPr>
          <p:cNvPr id="2" name="Picture 1" descr="A green arrow with white text&#10;&#10;Description automatically generated">
            <a:extLst>
              <a:ext uri="{FF2B5EF4-FFF2-40B4-BE49-F238E27FC236}">
                <a16:creationId xmlns:a16="http://schemas.microsoft.com/office/drawing/2014/main" id="{1CEF6DAF-43E1-68C8-23C8-34959D24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3" name="Picture 2" descr="Walsall Sendias Logo (002)">
            <a:extLst>
              <a:ext uri="{FF2B5EF4-FFF2-40B4-BE49-F238E27FC236}">
                <a16:creationId xmlns:a16="http://schemas.microsoft.com/office/drawing/2014/main" id="{9CE19990-DCBE-F70F-D80C-7622DFF2651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6" name="Picture 5" descr="A screenshot of a computer&#10;&#10;Description automatically generated">
            <a:extLst>
              <a:ext uri="{FF2B5EF4-FFF2-40B4-BE49-F238E27FC236}">
                <a16:creationId xmlns:a16="http://schemas.microsoft.com/office/drawing/2014/main" id="{578435C7-384C-69AA-E0BC-D717527849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814" y="1404726"/>
            <a:ext cx="8354205" cy="4587569"/>
          </a:xfrm>
          <a:prstGeom prst="rect">
            <a:avLst/>
          </a:prstGeom>
        </p:spPr>
      </p:pic>
      <p:pic>
        <p:nvPicPr>
          <p:cNvPr id="7" name="Screen Recording 6">
            <a:hlinkClick r:id="" action="ppaction://media"/>
            <a:extLst>
              <a:ext uri="{FF2B5EF4-FFF2-40B4-BE49-F238E27FC236}">
                <a16:creationId xmlns:a16="http://schemas.microsoft.com/office/drawing/2014/main" id="{B8A3DE83-1513-D187-B1F5-2F1484A58F2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11234" y="485886"/>
            <a:ext cx="2730500" cy="406400"/>
          </a:xfrm>
          <a:prstGeom prst="rect">
            <a:avLst/>
          </a:prstGeom>
        </p:spPr>
      </p:pic>
    </p:spTree>
    <p:extLst>
      <p:ext uri="{BB962C8B-B14F-4D97-AF65-F5344CB8AC3E}">
        <p14:creationId xmlns:p14="http://schemas.microsoft.com/office/powerpoint/2010/main" val="2350495966"/>
      </p:ext>
    </p:extLst>
  </p:cSld>
  <p:clrMapOvr>
    <a:masterClrMapping/>
  </p:clrMapOvr>
  <mc:AlternateContent xmlns:mc="http://schemas.openxmlformats.org/markup-compatibility/2006" xmlns:p14="http://schemas.microsoft.com/office/powerpoint/2010/main">
    <mc:Choice Requires="p14">
      <p:transition spd="slow" p14:dur="2000" advTm="9775"/>
    </mc:Choice>
    <mc:Fallback xmlns="">
      <p:transition spd="slow" advTm="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happens once I submit my request?</a:t>
            </a:r>
          </a:p>
        </p:txBody>
      </p:sp>
      <p:sp>
        <p:nvSpPr>
          <p:cNvPr id="3" name="Content Placeholder 2"/>
          <p:cNvSpPr>
            <a:spLocks noGrp="1"/>
          </p:cNvSpPr>
          <p:nvPr>
            <p:ph idx="1"/>
          </p:nvPr>
        </p:nvSpPr>
        <p:spPr/>
        <p:txBody>
          <a:bodyPr/>
          <a:lstStyle/>
          <a:p>
            <a:r>
              <a:rPr lang="en-GB">
                <a:latin typeface="+mj-lt"/>
              </a:rPr>
              <a:t>You will receive an automated receipt of your request</a:t>
            </a:r>
          </a:p>
          <a:p>
            <a:r>
              <a:rPr lang="en-GB">
                <a:latin typeface="+mj-lt"/>
              </a:rPr>
              <a:t>Within three working days you should receive an email inviting you to make an account on the hub </a:t>
            </a:r>
          </a:p>
          <a:p>
            <a:r>
              <a:rPr lang="en-GB">
                <a:latin typeface="+mj-lt"/>
              </a:rPr>
              <a:t>Making an account will allow you to</a:t>
            </a:r>
          </a:p>
          <a:p>
            <a:pPr lvl="1"/>
            <a:r>
              <a:rPr lang="en-GB" sz="2800">
                <a:latin typeface="+mj-lt"/>
              </a:rPr>
              <a:t>Track the progress of your EHCP request</a:t>
            </a:r>
          </a:p>
          <a:p>
            <a:pPr lvl="1"/>
            <a:r>
              <a:rPr lang="en-GB" sz="2800">
                <a:latin typeface="+mj-lt"/>
              </a:rPr>
              <a:t>Add additional information</a:t>
            </a:r>
          </a:p>
          <a:p>
            <a:pPr lvl="1"/>
            <a:r>
              <a:rPr lang="en-GB" sz="2800">
                <a:latin typeface="+mj-lt"/>
              </a:rPr>
              <a:t>Upload any supporting evidence (such as CAMHS letters, school reports, EP reports, SALT reports, OT reports, etc.)</a:t>
            </a:r>
          </a:p>
          <a:p>
            <a:r>
              <a:rPr lang="en-GB">
                <a:latin typeface="+mj-lt"/>
              </a:rPr>
              <a:t>You should receive the outcome of your request </a:t>
            </a:r>
            <a:r>
              <a:rPr lang="en-GB" b="1">
                <a:latin typeface="+mj-lt"/>
              </a:rPr>
              <a:t>within 6 weeks</a:t>
            </a:r>
          </a:p>
        </p:txBody>
      </p:sp>
      <p:sp>
        <p:nvSpPr>
          <p:cNvPr id="4" name="Slide Number Placeholder 3"/>
          <p:cNvSpPr>
            <a:spLocks noGrp="1"/>
          </p:cNvSpPr>
          <p:nvPr>
            <p:ph type="sldNum" sz="quarter" idx="12"/>
          </p:nvPr>
        </p:nvSpPr>
        <p:spPr/>
        <p:txBody>
          <a:bodyPr/>
          <a:lstStyle/>
          <a:p>
            <a:fld id="{29D5C7C8-0B93-4EA1-B23B-C4680ADE65C4}" type="slidenum">
              <a:rPr lang="en-GB" smtClean="0"/>
              <a:t>17</a:t>
            </a:fld>
            <a:endParaRPr lang="en-GB"/>
          </a:p>
        </p:txBody>
      </p:sp>
      <p:pic>
        <p:nvPicPr>
          <p:cNvPr id="5" name="Picture 4" descr="Walsall Sendias Logo (00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857"/>
            <a:ext cx="1573161" cy="1034326"/>
          </a:xfrm>
          <a:prstGeom prst="rect">
            <a:avLst/>
          </a:prstGeom>
          <a:noFill/>
          <a:ln>
            <a:noFill/>
          </a:ln>
        </p:spPr>
      </p:pic>
      <p:pic>
        <p:nvPicPr>
          <p:cNvPr id="7" name="Picture 6" descr="A green arrow with white text&#10;&#10;Description automatically generated">
            <a:extLst>
              <a:ext uri="{FF2B5EF4-FFF2-40B4-BE49-F238E27FC236}">
                <a16:creationId xmlns:a16="http://schemas.microsoft.com/office/drawing/2014/main" id="{F742874B-515B-7595-E4B7-12BC67A77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6" name="Screen Recording 5">
            <a:hlinkClick r:id="" action="ppaction://media"/>
            <a:extLst>
              <a:ext uri="{FF2B5EF4-FFF2-40B4-BE49-F238E27FC236}">
                <a16:creationId xmlns:a16="http://schemas.microsoft.com/office/drawing/2014/main" id="{8885A779-91E4-1B2B-9578-2099396359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74915" y="3225800"/>
            <a:ext cx="2730500" cy="406400"/>
          </a:xfrm>
          <a:prstGeom prst="rect">
            <a:avLst/>
          </a:prstGeom>
        </p:spPr>
      </p:pic>
    </p:spTree>
    <p:extLst>
      <p:ext uri="{BB962C8B-B14F-4D97-AF65-F5344CB8AC3E}">
        <p14:creationId xmlns:p14="http://schemas.microsoft.com/office/powerpoint/2010/main" val="2831050319"/>
      </p:ext>
    </p:extLst>
  </p:cSld>
  <p:clrMapOvr>
    <a:masterClrMapping/>
  </p:clrMapOvr>
  <mc:AlternateContent xmlns:mc="http://schemas.openxmlformats.org/markup-compatibility/2006" xmlns:p14="http://schemas.microsoft.com/office/powerpoint/2010/main">
    <mc:Choice Requires="p14">
      <p:transition spd="slow" p14:dur="2000" advTm="67430"/>
    </mc:Choice>
    <mc:Fallback xmlns="">
      <p:transition spd="slow" advTm="6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happens after the Request to Assess?</a:t>
            </a:r>
          </a:p>
        </p:txBody>
      </p:sp>
      <p:sp>
        <p:nvSpPr>
          <p:cNvPr id="3" name="Content Placeholder 2"/>
          <p:cNvSpPr>
            <a:spLocks noGrp="1"/>
          </p:cNvSpPr>
          <p:nvPr>
            <p:ph idx="1"/>
          </p:nvPr>
        </p:nvSpPr>
        <p:spPr/>
        <p:txBody>
          <a:bodyPr/>
          <a:lstStyle/>
          <a:p>
            <a:r>
              <a:rPr lang="en-GB">
                <a:latin typeface="+mj-lt"/>
              </a:rPr>
              <a:t>The local authority </a:t>
            </a:r>
            <a:r>
              <a:rPr lang="en-GB" b="1">
                <a:latin typeface="+mj-lt"/>
              </a:rPr>
              <a:t>must </a:t>
            </a:r>
            <a:r>
              <a:rPr lang="en-GB">
                <a:latin typeface="+mj-lt"/>
              </a:rPr>
              <a:t>respond to the request within 6 weeks </a:t>
            </a:r>
            <a:r>
              <a:rPr lang="en-GB"/>
              <a:t>(this is required by regulation 4(1) of the Special Educational Needs and Disability Regulations 2014).</a:t>
            </a:r>
            <a:endParaRPr lang="en-GB">
              <a:latin typeface="+mj-lt"/>
            </a:endParaRPr>
          </a:p>
          <a:p>
            <a:r>
              <a:rPr lang="en-GB">
                <a:latin typeface="+mj-lt"/>
              </a:rPr>
              <a:t>If they agree to assess then the EHC needs assessment will be carried out</a:t>
            </a:r>
          </a:p>
          <a:p>
            <a:r>
              <a:rPr lang="en-GB">
                <a:latin typeface="+mj-lt"/>
              </a:rPr>
              <a:t>If they refuse to assess then you have the right to appeal to the First Tier Tribunal</a:t>
            </a:r>
          </a:p>
          <a:p>
            <a:r>
              <a:rPr lang="en-GB">
                <a:latin typeface="+mj-lt"/>
              </a:rPr>
              <a:t>Details of appeal and mediation will be found on the letter the LA sent out you with the decision</a:t>
            </a:r>
          </a:p>
        </p:txBody>
      </p:sp>
      <p:pic>
        <p:nvPicPr>
          <p:cNvPr id="4" name="Picture 3" descr="Walsall Sendias Logo (00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sp>
        <p:nvSpPr>
          <p:cNvPr id="6" name="Slide Number Placeholder 5"/>
          <p:cNvSpPr>
            <a:spLocks noGrp="1"/>
          </p:cNvSpPr>
          <p:nvPr>
            <p:ph type="sldNum" sz="quarter" idx="12"/>
          </p:nvPr>
        </p:nvSpPr>
        <p:spPr/>
        <p:txBody>
          <a:bodyPr/>
          <a:lstStyle/>
          <a:p>
            <a:fld id="{29D5C7C8-0B93-4EA1-B23B-C4680ADE65C4}" type="slidenum">
              <a:rPr lang="en-GB" smtClean="0"/>
              <a:t>18</a:t>
            </a:fld>
            <a:endParaRPr lang="en-GB"/>
          </a:p>
        </p:txBody>
      </p:sp>
      <p:pic>
        <p:nvPicPr>
          <p:cNvPr id="5" name="Picture 4" descr="A green arrow with white text&#10;&#10;Description automatically generated">
            <a:extLst>
              <a:ext uri="{FF2B5EF4-FFF2-40B4-BE49-F238E27FC236}">
                <a16:creationId xmlns:a16="http://schemas.microsoft.com/office/drawing/2014/main" id="{9798C03C-1F75-2776-DD51-7068820CEB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7" name="Screen Recording 6">
            <a:hlinkClick r:id="" action="ppaction://media"/>
            <a:extLst>
              <a:ext uri="{FF2B5EF4-FFF2-40B4-BE49-F238E27FC236}">
                <a16:creationId xmlns:a16="http://schemas.microsoft.com/office/drawing/2014/main" id="{605F969E-2551-6CAD-3CE4-FD378C6260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40843" y="5651741"/>
            <a:ext cx="2730500" cy="406400"/>
          </a:xfrm>
          <a:prstGeom prst="rect">
            <a:avLst/>
          </a:prstGeom>
        </p:spPr>
      </p:pic>
    </p:spTree>
    <p:extLst>
      <p:ext uri="{BB962C8B-B14F-4D97-AF65-F5344CB8AC3E}">
        <p14:creationId xmlns:p14="http://schemas.microsoft.com/office/powerpoint/2010/main" val="1742277074"/>
      </p:ext>
    </p:extLst>
  </p:cSld>
  <p:clrMapOvr>
    <a:masterClrMapping/>
  </p:clrMapOvr>
  <mc:AlternateContent xmlns:mc="http://schemas.openxmlformats.org/markup-compatibility/2006" xmlns:p14="http://schemas.microsoft.com/office/powerpoint/2010/main">
    <mc:Choice Requires="p14">
      <p:transition spd="slow" p14:dur="2000" advTm="38606"/>
    </mc:Choice>
    <mc:Fallback xmlns="">
      <p:transition spd="slow" advTm="3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24" name="Freeform: Shape 23">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 name="Group 28">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30" name="Freeform: Shape 29">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2CD25B9C-8B3B-B6DE-4102-82304D7153E3}"/>
              </a:ext>
            </a:extLst>
          </p:cNvPr>
          <p:cNvSpPr>
            <a:spLocks noGrp="1"/>
          </p:cNvSpPr>
          <p:nvPr>
            <p:ph type="title"/>
          </p:nvPr>
        </p:nvSpPr>
        <p:spPr>
          <a:xfrm>
            <a:off x="617761" y="240606"/>
            <a:ext cx="5145024" cy="1454051"/>
          </a:xfrm>
        </p:spPr>
        <p:txBody>
          <a:bodyPr anchor="b">
            <a:normAutofit/>
          </a:bodyPr>
          <a:lstStyle/>
          <a:p>
            <a:r>
              <a:rPr lang="en-GB" sz="3600" dirty="0">
                <a:solidFill>
                  <a:schemeClr val="tx2"/>
                </a:solidFill>
              </a:rPr>
              <a:t>       Walsall SENDIASS </a:t>
            </a:r>
          </a:p>
        </p:txBody>
      </p:sp>
      <p:sp>
        <p:nvSpPr>
          <p:cNvPr id="3" name="Content Placeholder 2">
            <a:extLst>
              <a:ext uri="{FF2B5EF4-FFF2-40B4-BE49-F238E27FC236}">
                <a16:creationId xmlns:a16="http://schemas.microsoft.com/office/drawing/2014/main" id="{DE4D3F55-CB90-1848-E62C-2239B2E632AF}"/>
              </a:ext>
            </a:extLst>
          </p:cNvPr>
          <p:cNvSpPr>
            <a:spLocks noGrp="1"/>
          </p:cNvSpPr>
          <p:nvPr>
            <p:ph idx="1"/>
          </p:nvPr>
        </p:nvSpPr>
        <p:spPr>
          <a:xfrm>
            <a:off x="333746" y="1766498"/>
            <a:ext cx="5111249" cy="4209000"/>
          </a:xfrm>
        </p:spPr>
        <p:txBody>
          <a:bodyPr anchor="ctr">
            <a:normAutofit lnSpcReduction="10000"/>
          </a:bodyPr>
          <a:lstStyle/>
          <a:p>
            <a:pPr algn="ctr"/>
            <a:endParaRPr lang="en-GB" sz="1800" dirty="0">
              <a:solidFill>
                <a:schemeClr val="tx2"/>
              </a:solidFill>
            </a:endParaRPr>
          </a:p>
          <a:p>
            <a:pPr algn="ctr"/>
            <a:endParaRPr lang="en-GB" sz="1800" dirty="0">
              <a:solidFill>
                <a:schemeClr val="tx2"/>
              </a:solidFill>
            </a:endParaRPr>
          </a:p>
          <a:p>
            <a:pPr algn="ctr"/>
            <a:r>
              <a:rPr lang="en-GB" sz="1800" dirty="0">
                <a:solidFill>
                  <a:schemeClr val="tx2"/>
                </a:solidFill>
              </a:rPr>
              <a:t>Thank you for taking the time to listen to this PowerPoint, we hope that it has been helpful </a:t>
            </a:r>
            <a:r>
              <a:rPr lang="en-GB" sz="1800" dirty="0">
                <a:solidFill>
                  <a:schemeClr val="tx2"/>
                </a:solidFill>
                <a:sym typeface="Wingdings" panose="05000000000000000000" pitchFamily="2" charset="2"/>
              </a:rPr>
              <a:t> </a:t>
            </a:r>
          </a:p>
          <a:p>
            <a:pPr algn="ctr"/>
            <a:endParaRPr lang="en-GB" sz="1800" dirty="0">
              <a:solidFill>
                <a:schemeClr val="tx2"/>
              </a:solidFill>
            </a:endParaRPr>
          </a:p>
          <a:p>
            <a:pPr algn="ctr"/>
            <a:endParaRPr lang="en-GB" sz="1800" dirty="0">
              <a:solidFill>
                <a:schemeClr val="tx2"/>
              </a:solidFill>
            </a:endParaRPr>
          </a:p>
          <a:p>
            <a:pPr algn="ctr"/>
            <a:r>
              <a:rPr lang="en-GB" sz="1800" dirty="0">
                <a:solidFill>
                  <a:schemeClr val="tx2"/>
                </a:solidFill>
              </a:rPr>
              <a:t>Any queries or questions please contact us on: </a:t>
            </a:r>
          </a:p>
          <a:p>
            <a:pPr marL="0" indent="0" algn="ctr">
              <a:buNone/>
            </a:pPr>
            <a:r>
              <a:rPr lang="en-GB" sz="1800" dirty="0">
                <a:solidFill>
                  <a:schemeClr val="tx2"/>
                </a:solidFill>
              </a:rPr>
              <a:t>Phone: </a:t>
            </a:r>
            <a:r>
              <a:rPr lang="en-GB" sz="1800" b="1" dirty="0">
                <a:solidFill>
                  <a:schemeClr val="tx2"/>
                </a:solidFill>
              </a:rPr>
              <a:t>01922 612 008</a:t>
            </a:r>
          </a:p>
          <a:p>
            <a:pPr marL="0" indent="0" algn="ctr">
              <a:buNone/>
            </a:pPr>
            <a:r>
              <a:rPr lang="en-GB" sz="1800" dirty="0">
                <a:solidFill>
                  <a:schemeClr val="tx2"/>
                </a:solidFill>
              </a:rPr>
              <a:t>Email: </a:t>
            </a:r>
            <a:r>
              <a:rPr lang="en-GB" sz="1800" b="1" dirty="0">
                <a:solidFill>
                  <a:schemeClr val="tx2"/>
                </a:solidFill>
                <a:hlinkClick r:id="rId4"/>
              </a:rPr>
              <a:t>Walsallsendiass@family-action.org.uk</a:t>
            </a:r>
            <a:endParaRPr lang="en-GB" sz="1800" b="1" dirty="0">
              <a:solidFill>
                <a:schemeClr val="tx2"/>
              </a:solidFill>
            </a:endParaRPr>
          </a:p>
          <a:p>
            <a:pPr marL="0" indent="0" algn="ctr">
              <a:buNone/>
            </a:pPr>
            <a:endParaRPr lang="en-GB" sz="1800" b="1" dirty="0">
              <a:solidFill>
                <a:schemeClr val="tx2"/>
              </a:solidFill>
            </a:endParaRPr>
          </a:p>
          <a:p>
            <a:pPr marL="0" indent="0" algn="ctr">
              <a:buNone/>
            </a:pPr>
            <a:r>
              <a:rPr lang="en-GB" sz="1800" b="1" dirty="0">
                <a:solidFill>
                  <a:schemeClr val="tx2"/>
                </a:solidFill>
              </a:rPr>
              <a:t>Please give us your feedback:</a:t>
            </a:r>
          </a:p>
          <a:p>
            <a:pPr marL="0" indent="0" algn="ctr">
              <a:buNone/>
            </a:pPr>
            <a:r>
              <a:rPr lang="en-GB" sz="1800" b="1" dirty="0">
                <a:solidFill>
                  <a:schemeClr val="tx2"/>
                </a:solidFill>
              </a:rPr>
              <a:t>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https://forms.office.com/e/hx65RqYTQd</a:t>
            </a:r>
            <a:r>
              <a:rPr lang="en-GB" sz="1800" dirty="0">
                <a:effectLst/>
                <a:latin typeface="Aptos" panose="020B0004020202020204" pitchFamily="34" charset="0"/>
                <a:ea typeface="Aptos" panose="020B0004020202020204" pitchFamily="34" charset="0"/>
                <a:cs typeface="Aptos" panose="020B0004020202020204" pitchFamily="34" charset="0"/>
              </a:rPr>
              <a:t>. </a:t>
            </a:r>
          </a:p>
          <a:p>
            <a:pPr marL="0" indent="0" algn="ctr">
              <a:buNone/>
            </a:pPr>
            <a:endParaRPr lang="en-GB" sz="1800" b="1" dirty="0">
              <a:solidFill>
                <a:schemeClr val="tx2"/>
              </a:solidFill>
            </a:endParaRPr>
          </a:p>
          <a:p>
            <a:endParaRPr lang="en-GB" sz="1800" dirty="0">
              <a:solidFill>
                <a:schemeClr val="tx2"/>
              </a:solidFill>
            </a:endParaRPr>
          </a:p>
        </p:txBody>
      </p:sp>
      <p:sp>
        <p:nvSpPr>
          <p:cNvPr id="4" name="Slide Number Placeholder 3">
            <a:extLst>
              <a:ext uri="{FF2B5EF4-FFF2-40B4-BE49-F238E27FC236}">
                <a16:creationId xmlns:a16="http://schemas.microsoft.com/office/drawing/2014/main" id="{137940D1-DE88-1E8B-4FAF-8CE7C7E19764}"/>
              </a:ext>
            </a:extLst>
          </p:cNvPr>
          <p:cNvSpPr>
            <a:spLocks noGrp="1"/>
          </p:cNvSpPr>
          <p:nvPr>
            <p:ph type="sldNum" sz="quarter" idx="12"/>
          </p:nvPr>
        </p:nvSpPr>
        <p:spPr>
          <a:xfrm>
            <a:off x="8610600" y="6356349"/>
            <a:ext cx="2743200" cy="365125"/>
          </a:xfrm>
        </p:spPr>
        <p:txBody>
          <a:bodyPr>
            <a:normAutofit/>
          </a:bodyPr>
          <a:lstStyle/>
          <a:p>
            <a:pPr>
              <a:spcAft>
                <a:spcPts val="600"/>
              </a:spcAft>
            </a:pPr>
            <a:fld id="{29D5C7C8-0B93-4EA1-B23B-C4680ADE65C4}" type="slidenum">
              <a:rPr lang="en-GB"/>
              <a:pPr>
                <a:spcAft>
                  <a:spcPts val="600"/>
                </a:spcAft>
              </a:pPr>
              <a:t>19</a:t>
            </a:fld>
            <a:endParaRPr lang="en-GB"/>
          </a:p>
        </p:txBody>
      </p:sp>
      <p:pic>
        <p:nvPicPr>
          <p:cNvPr id="8" name="Picture 7" descr="Walsall Sendias Logo (002)">
            <a:extLst>
              <a:ext uri="{FF2B5EF4-FFF2-40B4-BE49-F238E27FC236}">
                <a16:creationId xmlns:a16="http://schemas.microsoft.com/office/drawing/2014/main" id="{C3E3B0B3-99DE-B619-CFF8-AF509A8395B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0958" y="4248816"/>
            <a:ext cx="2509284" cy="1909080"/>
          </a:xfrm>
          <a:prstGeom prst="rect">
            <a:avLst/>
          </a:prstGeom>
          <a:noFill/>
          <a:ln>
            <a:noFill/>
          </a:ln>
        </p:spPr>
      </p:pic>
      <p:pic>
        <p:nvPicPr>
          <p:cNvPr id="9" name="Picture 8" descr="A green arrow with white text&#10;&#10;Description automatically generated">
            <a:extLst>
              <a:ext uri="{FF2B5EF4-FFF2-40B4-BE49-F238E27FC236}">
                <a16:creationId xmlns:a16="http://schemas.microsoft.com/office/drawing/2014/main" id="{CAE3466F-6904-496E-8105-7E9BCD34D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3120" y="308236"/>
            <a:ext cx="2397373" cy="1681524"/>
          </a:xfrm>
          <a:prstGeom prst="rect">
            <a:avLst/>
          </a:prstGeom>
        </p:spPr>
      </p:pic>
      <p:pic>
        <p:nvPicPr>
          <p:cNvPr id="2" name="Screen Recording 1">
            <a:hlinkClick r:id="" action="ppaction://media"/>
            <a:extLst>
              <a:ext uri="{FF2B5EF4-FFF2-40B4-BE49-F238E27FC236}">
                <a16:creationId xmlns:a16="http://schemas.microsoft.com/office/drawing/2014/main" id="{6EC61FF9-F7B8-F549-C7E6-39F867B0449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25084" y="5876261"/>
            <a:ext cx="2730500" cy="406400"/>
          </a:xfrm>
          <a:prstGeom prst="rect">
            <a:avLst/>
          </a:prstGeom>
        </p:spPr>
      </p:pic>
    </p:spTree>
    <p:extLst>
      <p:ext uri="{BB962C8B-B14F-4D97-AF65-F5344CB8AC3E}">
        <p14:creationId xmlns:p14="http://schemas.microsoft.com/office/powerpoint/2010/main" val="155186497"/>
      </p:ext>
    </p:extLst>
  </p:cSld>
  <p:clrMapOvr>
    <a:masterClrMapping/>
  </p:clrMapOvr>
  <mc:AlternateContent xmlns:mc="http://schemas.openxmlformats.org/markup-compatibility/2006" xmlns:p14="http://schemas.microsoft.com/office/powerpoint/2010/main">
    <mc:Choice Requires="p14">
      <p:transition spd="slow" p14:dur="2000" advTm="30431"/>
    </mc:Choice>
    <mc:Fallback xmlns="">
      <p:transition spd="slow" advTm="3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a:t>What is an (EHCP)?</a:t>
            </a:r>
          </a:p>
        </p:txBody>
      </p:sp>
      <p:sp>
        <p:nvSpPr>
          <p:cNvPr id="3" name="Content Placeholder 2"/>
          <p:cNvSpPr>
            <a:spLocks noGrp="1"/>
          </p:cNvSpPr>
          <p:nvPr>
            <p:ph idx="1"/>
          </p:nvPr>
        </p:nvSpPr>
        <p:spPr>
          <a:xfrm>
            <a:off x="838200" y="1501087"/>
            <a:ext cx="10515600" cy="4623301"/>
          </a:xfrm>
        </p:spPr>
        <p:txBody>
          <a:bodyPr/>
          <a:lstStyle/>
          <a:p>
            <a:endParaRPr lang="en-GB">
              <a:latin typeface="+mj-lt"/>
            </a:endParaRPr>
          </a:p>
          <a:p>
            <a:r>
              <a:rPr lang="en-GB"/>
              <a:t>An Education, Health and Care plan (“EHCP”) is a legal document which describes a child or young person’s special educational needs, the support they need, and the outcomes to be achieved.</a:t>
            </a:r>
          </a:p>
          <a:p>
            <a:r>
              <a:rPr lang="en-GB"/>
              <a:t>The special educational provision described in an EHCP must be provided by the local authority (LA). </a:t>
            </a:r>
          </a:p>
          <a:p>
            <a:r>
              <a:rPr lang="en-GB"/>
              <a:t>A plan can give a child or young person extra educational support and also more choice about school or settings.</a:t>
            </a:r>
          </a:p>
          <a:p>
            <a:endParaRPr lang="en-GB">
              <a:latin typeface="+mj-lt"/>
            </a:endParaRPr>
          </a:p>
          <a:p>
            <a:endParaRPr lang="en-GB">
              <a:latin typeface="+mj-lt"/>
            </a:endParaRPr>
          </a:p>
        </p:txBody>
      </p:sp>
      <p:pic>
        <p:nvPicPr>
          <p:cNvPr id="4" name="Picture 3" descr="Walsall Sendias Logo (00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0" y="5554042"/>
            <a:ext cx="1754910" cy="1140692"/>
          </a:xfrm>
          <a:prstGeom prst="rect">
            <a:avLst/>
          </a:prstGeom>
          <a:noFill/>
          <a:ln>
            <a:noFill/>
          </a:ln>
        </p:spPr>
      </p:pic>
      <p:pic>
        <p:nvPicPr>
          <p:cNvPr id="9" name="Picture 8" descr="File:Text-questionmark.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7285" y="0"/>
            <a:ext cx="2345816" cy="1590583"/>
          </a:xfrm>
          <a:prstGeom prst="rect">
            <a:avLst/>
          </a:prstGeom>
        </p:spPr>
      </p:pic>
      <p:sp>
        <p:nvSpPr>
          <p:cNvPr id="7" name="Slide Number Placeholder 6"/>
          <p:cNvSpPr>
            <a:spLocks noGrp="1"/>
          </p:cNvSpPr>
          <p:nvPr>
            <p:ph type="sldNum" sz="quarter" idx="12"/>
          </p:nvPr>
        </p:nvSpPr>
        <p:spPr/>
        <p:txBody>
          <a:bodyPr/>
          <a:lstStyle/>
          <a:p>
            <a:fld id="{29D5C7C8-0B93-4EA1-B23B-C4680ADE65C4}" type="slidenum">
              <a:rPr lang="en-GB" smtClean="0"/>
              <a:t>2</a:t>
            </a:fld>
            <a:endParaRPr lang="en-GB"/>
          </a:p>
        </p:txBody>
      </p:sp>
      <p:pic>
        <p:nvPicPr>
          <p:cNvPr id="6" name="Picture 5" descr="A green arrow with white text&#10;&#10;Description automatically generated">
            <a:extLst>
              <a:ext uri="{FF2B5EF4-FFF2-40B4-BE49-F238E27FC236}">
                <a16:creationId xmlns:a16="http://schemas.microsoft.com/office/drawing/2014/main" id="{FB617E7D-44C8-366D-ECC4-B182AD89C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5" name="Screen Recording 4">
            <a:hlinkClick r:id="" action="ppaction://media"/>
            <a:extLst>
              <a:ext uri="{FF2B5EF4-FFF2-40B4-BE49-F238E27FC236}">
                <a16:creationId xmlns:a16="http://schemas.microsoft.com/office/drawing/2014/main" id="{7F8751E6-1366-75A7-A17C-F5ABEC5F995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94275" y="862725"/>
            <a:ext cx="2730500" cy="406400"/>
          </a:xfrm>
          <a:prstGeom prst="rect">
            <a:avLst/>
          </a:prstGeom>
        </p:spPr>
      </p:pic>
    </p:spTree>
    <p:extLst>
      <p:ext uri="{BB962C8B-B14F-4D97-AF65-F5344CB8AC3E}">
        <p14:creationId xmlns:p14="http://schemas.microsoft.com/office/powerpoint/2010/main" val="2644565913"/>
      </p:ext>
    </p:extLst>
  </p:cSld>
  <p:clrMapOvr>
    <a:masterClrMapping/>
  </p:clrMapOvr>
  <mc:AlternateContent xmlns:mc="http://schemas.openxmlformats.org/markup-compatibility/2006" xmlns:p14="http://schemas.microsoft.com/office/powerpoint/2010/main">
    <mc:Choice Requires="p14">
      <p:transition spd="slow" p14:dur="2000" advTm="30515"/>
    </mc:Choice>
    <mc:Fallback xmlns="">
      <p:transition spd="slow" advTm="3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mmar &amp; Usage - Excelsior College OW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0" y="75406"/>
            <a:ext cx="1905000" cy="1905000"/>
          </a:xfrm>
          <a:prstGeom prst="rect">
            <a:avLst/>
          </a:prstGeom>
        </p:spPr>
      </p:pic>
      <p:sp>
        <p:nvSpPr>
          <p:cNvPr id="2" name="Title 1"/>
          <p:cNvSpPr>
            <a:spLocks noGrp="1"/>
          </p:cNvSpPr>
          <p:nvPr>
            <p:ph type="title"/>
          </p:nvPr>
        </p:nvSpPr>
        <p:spPr/>
        <p:txBody>
          <a:bodyPr/>
          <a:lstStyle/>
          <a:p>
            <a:r>
              <a:rPr lang="en-GB"/>
              <a:t>How can my Child/Young Person Obtain an EHCP?</a:t>
            </a:r>
          </a:p>
        </p:txBody>
      </p:sp>
      <p:sp>
        <p:nvSpPr>
          <p:cNvPr id="3" name="Content Placeholder 2"/>
          <p:cNvSpPr>
            <a:spLocks noGrp="1"/>
          </p:cNvSpPr>
          <p:nvPr>
            <p:ph idx="1"/>
          </p:nvPr>
        </p:nvSpPr>
        <p:spPr/>
        <p:txBody>
          <a:bodyPr/>
          <a:lstStyle/>
          <a:p>
            <a:pPr marL="0" indent="0">
              <a:buNone/>
            </a:pPr>
            <a:endParaRPr lang="en-GB"/>
          </a:p>
          <a:p>
            <a:pPr marL="0" indent="0">
              <a:buNone/>
            </a:pPr>
            <a:endParaRPr lang="en-GB"/>
          </a:p>
          <a:p>
            <a:r>
              <a:rPr lang="en-GB"/>
              <a:t>In order to obtain an EHCP then an Education, Heath and Care needs assessment will be carried out. </a:t>
            </a:r>
          </a:p>
          <a:p>
            <a:r>
              <a:rPr lang="en-GB"/>
              <a:t>This will assess the educational, health and care needs of the child/YP </a:t>
            </a:r>
          </a:p>
          <a:p>
            <a:r>
              <a:rPr lang="en-GB"/>
              <a:t>First step, request an EHC needs assessment.</a:t>
            </a:r>
          </a:p>
        </p:txBody>
      </p:sp>
      <p:pic>
        <p:nvPicPr>
          <p:cNvPr id="6" name="Picture 5" descr="Walsall Sendias Logo (00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00" y="5554042"/>
            <a:ext cx="1754910" cy="1140692"/>
          </a:xfrm>
          <a:prstGeom prst="rect">
            <a:avLst/>
          </a:prstGeom>
          <a:noFill/>
          <a:ln>
            <a:noFill/>
          </a:ln>
        </p:spPr>
      </p:pic>
      <p:sp>
        <p:nvSpPr>
          <p:cNvPr id="8" name="Slide Number Placeholder 7"/>
          <p:cNvSpPr>
            <a:spLocks noGrp="1"/>
          </p:cNvSpPr>
          <p:nvPr>
            <p:ph type="sldNum" sz="quarter" idx="12"/>
          </p:nvPr>
        </p:nvSpPr>
        <p:spPr/>
        <p:txBody>
          <a:bodyPr/>
          <a:lstStyle/>
          <a:p>
            <a:fld id="{29D5C7C8-0B93-4EA1-B23B-C4680ADE65C4}" type="slidenum">
              <a:rPr lang="en-GB" smtClean="0"/>
              <a:t>3</a:t>
            </a:fld>
            <a:endParaRPr lang="en-GB"/>
          </a:p>
        </p:txBody>
      </p:sp>
      <p:pic>
        <p:nvPicPr>
          <p:cNvPr id="4" name="Picture 3" descr="A green arrow with white text&#10;&#10;Description automatically generated">
            <a:extLst>
              <a:ext uri="{FF2B5EF4-FFF2-40B4-BE49-F238E27FC236}">
                <a16:creationId xmlns:a16="http://schemas.microsoft.com/office/drawing/2014/main" id="{C0478888-BDB0-22F3-1BB2-CB70AA7B8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7" name="Screen Recording 6">
            <a:hlinkClick r:id="" action="ppaction://media"/>
            <a:extLst>
              <a:ext uri="{FF2B5EF4-FFF2-40B4-BE49-F238E27FC236}">
                <a16:creationId xmlns:a16="http://schemas.microsoft.com/office/drawing/2014/main" id="{91937D92-66A8-BFCD-8B6C-7CBE80B142C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53094" y="1170782"/>
            <a:ext cx="2730500" cy="406400"/>
          </a:xfrm>
          <a:prstGeom prst="rect">
            <a:avLst/>
          </a:prstGeom>
        </p:spPr>
      </p:pic>
    </p:spTree>
    <p:extLst>
      <p:ext uri="{BB962C8B-B14F-4D97-AF65-F5344CB8AC3E}">
        <p14:creationId xmlns:p14="http://schemas.microsoft.com/office/powerpoint/2010/main" val="3579167779"/>
      </p:ext>
    </p:extLst>
  </p:cSld>
  <p:clrMapOvr>
    <a:masterClrMapping/>
  </p:clrMapOvr>
  <mc:AlternateContent xmlns:mc="http://schemas.openxmlformats.org/markup-compatibility/2006" xmlns:p14="http://schemas.microsoft.com/office/powerpoint/2010/main">
    <mc:Choice Requires="p14">
      <p:transition spd="slow" p14:dur="2000" advTm="19388"/>
    </mc:Choice>
    <mc:Fallback xmlns="">
      <p:transition spd="slow" advTm="19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EHC Needs Assessments</a:t>
            </a:r>
          </a:p>
        </p:txBody>
      </p:sp>
      <p:sp>
        <p:nvSpPr>
          <p:cNvPr id="3" name="Content Placeholder 2"/>
          <p:cNvSpPr>
            <a:spLocks noGrp="1"/>
          </p:cNvSpPr>
          <p:nvPr>
            <p:ph idx="1"/>
          </p:nvPr>
        </p:nvSpPr>
        <p:spPr/>
        <p:txBody>
          <a:bodyPr/>
          <a:lstStyle/>
          <a:p>
            <a:pPr marL="0" indent="0">
              <a:buNone/>
            </a:pPr>
            <a:r>
              <a:rPr lang="en-GB" sz="3200"/>
              <a:t>Who can request an EHC needs assessment?</a:t>
            </a:r>
          </a:p>
          <a:p>
            <a:endParaRPr lang="en-GB" sz="3200"/>
          </a:p>
          <a:p>
            <a:r>
              <a:rPr lang="en-GB" sz="2400" b="1"/>
              <a:t>Parents-</a:t>
            </a:r>
            <a:r>
              <a:rPr lang="en-GB" sz="2400"/>
              <a:t> It is helpful to speak to school/college first to discuss this and your concerns</a:t>
            </a:r>
          </a:p>
          <a:p>
            <a:r>
              <a:rPr lang="en-GB" sz="2400" b="1"/>
              <a:t>School or College- </a:t>
            </a:r>
            <a:r>
              <a:rPr lang="en-GB" sz="2400"/>
              <a:t>Can make the request for the child/young person</a:t>
            </a:r>
          </a:p>
          <a:p>
            <a:r>
              <a:rPr lang="en-GB" sz="2400" b="1"/>
              <a:t>Young person- </a:t>
            </a:r>
            <a:r>
              <a:rPr lang="en-GB" sz="2400"/>
              <a:t>Aged 16 and over (but under the age of 25) can make the request themselves, if they do not understand, remember things or cannot communicate decisions then the parent / carer can make the request on their behalf</a:t>
            </a:r>
          </a:p>
          <a:p>
            <a:endParaRPr lang="en-GB" sz="2400">
              <a:latin typeface="+mj-lt"/>
            </a:endParaRPr>
          </a:p>
        </p:txBody>
      </p:sp>
      <p:pic>
        <p:nvPicPr>
          <p:cNvPr id="4" name="Picture 3" descr="Walsall Sendias Logo (00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46617"/>
            <a:ext cx="1690256" cy="1057565"/>
          </a:xfrm>
          <a:prstGeom prst="rect">
            <a:avLst/>
          </a:prstGeom>
          <a:noFill/>
          <a:ln>
            <a:noFill/>
          </a:ln>
        </p:spPr>
      </p:pic>
      <p:pic>
        <p:nvPicPr>
          <p:cNvPr id="6" name="Picture 5" descr="The 1709 Blog: Copyright Education and Awareness Symposiu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6999" y="-6984"/>
            <a:ext cx="3125002" cy="1832610"/>
          </a:xfrm>
          <a:prstGeom prst="rect">
            <a:avLst/>
          </a:prstGeom>
        </p:spPr>
      </p:pic>
      <p:sp>
        <p:nvSpPr>
          <p:cNvPr id="8" name="Slide Number Placeholder 7"/>
          <p:cNvSpPr>
            <a:spLocks noGrp="1"/>
          </p:cNvSpPr>
          <p:nvPr>
            <p:ph type="sldNum" sz="quarter" idx="12"/>
          </p:nvPr>
        </p:nvSpPr>
        <p:spPr/>
        <p:txBody>
          <a:bodyPr/>
          <a:lstStyle/>
          <a:p>
            <a:fld id="{29D5C7C8-0B93-4EA1-B23B-C4680ADE65C4}" type="slidenum">
              <a:rPr lang="en-GB" smtClean="0"/>
              <a:t>4</a:t>
            </a:fld>
            <a:endParaRPr lang="en-GB"/>
          </a:p>
        </p:txBody>
      </p:sp>
      <p:pic>
        <p:nvPicPr>
          <p:cNvPr id="7" name="Picture 6" descr="A green arrow with white text&#10;&#10;Description automatically generated">
            <a:extLst>
              <a:ext uri="{FF2B5EF4-FFF2-40B4-BE49-F238E27FC236}">
                <a16:creationId xmlns:a16="http://schemas.microsoft.com/office/drawing/2014/main" id="{CFC907E3-0B9C-87BC-D94A-5D5F8EDCD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5" name="Screen Recording 4">
            <a:hlinkClick r:id="" action="ppaction://media"/>
            <a:extLst>
              <a:ext uri="{FF2B5EF4-FFF2-40B4-BE49-F238E27FC236}">
                <a16:creationId xmlns:a16="http://schemas.microsoft.com/office/drawing/2014/main" id="{74DD54AF-5237-E0D6-BDA5-DE5A087FB3F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22100" y="1373982"/>
            <a:ext cx="2730500" cy="406400"/>
          </a:xfrm>
          <a:prstGeom prst="rect">
            <a:avLst/>
          </a:prstGeom>
        </p:spPr>
      </p:pic>
    </p:spTree>
    <p:extLst>
      <p:ext uri="{BB962C8B-B14F-4D97-AF65-F5344CB8AC3E}">
        <p14:creationId xmlns:p14="http://schemas.microsoft.com/office/powerpoint/2010/main" val="3116432870"/>
      </p:ext>
    </p:extLst>
  </p:cSld>
  <p:clrMapOvr>
    <a:masterClrMapping/>
  </p:clrMapOvr>
  <mc:AlternateContent xmlns:mc="http://schemas.openxmlformats.org/markup-compatibility/2006" xmlns:p14="http://schemas.microsoft.com/office/powerpoint/2010/main">
    <mc:Choice Requires="p14">
      <p:transition spd="slow" p14:dur="2000" advTm="60115"/>
    </mc:Choice>
    <mc:Fallback xmlns="">
      <p:transition spd="slow" advTm="6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Requesting an EHC Needs Assessment </a:t>
            </a:r>
          </a:p>
        </p:txBody>
      </p:sp>
      <p:sp>
        <p:nvSpPr>
          <p:cNvPr id="3" name="Content Placeholder 2"/>
          <p:cNvSpPr>
            <a:spLocks noGrp="1"/>
          </p:cNvSpPr>
          <p:nvPr>
            <p:ph idx="1"/>
          </p:nvPr>
        </p:nvSpPr>
        <p:spPr>
          <a:xfrm>
            <a:off x="845128" y="1524000"/>
            <a:ext cx="10515600" cy="4987636"/>
          </a:xfrm>
        </p:spPr>
        <p:txBody>
          <a:bodyPr/>
          <a:lstStyle/>
          <a:p>
            <a:r>
              <a:rPr lang="en-GB" dirty="0"/>
              <a:t>Requests for EHC needs assessment are made via an online portal: Walsall’s EHC Hub or via a postal request.</a:t>
            </a:r>
          </a:p>
          <a:p>
            <a:r>
              <a:rPr lang="en-GB" dirty="0"/>
              <a:t>The Hub can be found at </a:t>
            </a:r>
            <a:r>
              <a:rPr lang="en-GB" u="sng" dirty="0">
                <a:highlight>
                  <a:srgbClr val="FFFF00"/>
                </a:highlight>
                <a:hlinkClick r:id="rId5"/>
              </a:rPr>
              <a:t>http://ehchub.walsall.gov.uk/</a:t>
            </a:r>
            <a:r>
              <a:rPr lang="en-GB" u="sng" dirty="0">
                <a:highlight>
                  <a:srgbClr val="FFFF00"/>
                </a:highlight>
              </a:rPr>
              <a:t> </a:t>
            </a:r>
          </a:p>
          <a:p>
            <a:r>
              <a:rPr lang="en-GB" dirty="0"/>
              <a:t>When considering the request the LA will consider (The legal Test):</a:t>
            </a:r>
          </a:p>
          <a:p>
            <a:pPr marL="0" indent="0">
              <a:buNone/>
            </a:pPr>
            <a:r>
              <a:rPr lang="en-GB" sz="2000" i="1" dirty="0"/>
              <a:t>    </a:t>
            </a:r>
            <a:r>
              <a:rPr lang="en-GB" sz="2200" b="1" i="1" dirty="0"/>
              <a:t>whether the child or </a:t>
            </a:r>
            <a:r>
              <a:rPr lang="en-GB" sz="2200" i="1" dirty="0"/>
              <a:t>young person has or may have special educational needs (“SEN”); </a:t>
            </a:r>
            <a:r>
              <a:rPr lang="en-GB" sz="2200" i="1" u="sng" dirty="0"/>
              <a:t>and</a:t>
            </a:r>
          </a:p>
          <a:p>
            <a:pPr marL="0" indent="0">
              <a:buNone/>
            </a:pPr>
            <a:r>
              <a:rPr lang="en-GB" sz="2200" i="1" dirty="0"/>
              <a:t>    whether they may need special educational provision to be made through an EHC plan.</a:t>
            </a:r>
          </a:p>
          <a:p>
            <a:pPr marL="0" indent="0">
              <a:buNone/>
            </a:pPr>
            <a:br>
              <a:rPr lang="en-GB" sz="2200" i="1" dirty="0"/>
            </a:br>
            <a:r>
              <a:rPr lang="en-GB" sz="2200" i="1" dirty="0"/>
              <a:t>(</a:t>
            </a:r>
            <a:r>
              <a:rPr lang="en-GB" dirty="0"/>
              <a:t> </a:t>
            </a:r>
            <a:r>
              <a:rPr lang="en-GB" sz="2400" dirty="0"/>
              <a:t>If the answer to both of these questions is yes then the LA </a:t>
            </a:r>
            <a:r>
              <a:rPr lang="en-GB" sz="2400" b="1" dirty="0"/>
              <a:t>must</a:t>
            </a:r>
            <a:r>
              <a:rPr lang="en-GB" sz="2400" dirty="0"/>
              <a:t> carry out an assessment. </a:t>
            </a:r>
            <a:r>
              <a:rPr lang="en-GB" sz="2400" b="1" dirty="0">
                <a:solidFill>
                  <a:srgbClr val="FFC000"/>
                </a:solidFill>
              </a:rPr>
              <a:t>As outlined in Section 36(8) of the Children and Families Act 2014)</a:t>
            </a:r>
          </a:p>
        </p:txBody>
      </p:sp>
      <p:pic>
        <p:nvPicPr>
          <p:cNvPr id="4" name="Picture 3" descr="Walsall Sendias Logo (00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46617"/>
            <a:ext cx="1690256" cy="1057565"/>
          </a:xfrm>
          <a:prstGeom prst="rect">
            <a:avLst/>
          </a:prstGeom>
          <a:noFill/>
          <a:ln>
            <a:noFill/>
          </a:ln>
        </p:spPr>
      </p:pic>
      <p:sp>
        <p:nvSpPr>
          <p:cNvPr id="7" name="Slide Number Placeholder 6"/>
          <p:cNvSpPr>
            <a:spLocks noGrp="1"/>
          </p:cNvSpPr>
          <p:nvPr>
            <p:ph type="sldNum" sz="quarter" idx="12"/>
          </p:nvPr>
        </p:nvSpPr>
        <p:spPr/>
        <p:txBody>
          <a:bodyPr/>
          <a:lstStyle/>
          <a:p>
            <a:fld id="{29D5C7C8-0B93-4EA1-B23B-C4680ADE65C4}" type="slidenum">
              <a:rPr lang="en-GB" smtClean="0"/>
              <a:t>5</a:t>
            </a:fld>
            <a:endParaRPr lang="en-GB"/>
          </a:p>
        </p:txBody>
      </p:sp>
      <p:pic>
        <p:nvPicPr>
          <p:cNvPr id="6" name="Picture 5" descr="A green arrow with white text&#10;&#10;Description automatically generated">
            <a:extLst>
              <a:ext uri="{FF2B5EF4-FFF2-40B4-BE49-F238E27FC236}">
                <a16:creationId xmlns:a16="http://schemas.microsoft.com/office/drawing/2014/main" id="{EC17E180-0E3B-AC49-AA3F-CC97204EFB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8" name="Screen Recording 7">
            <a:hlinkClick r:id="" action="ppaction://media"/>
            <a:extLst>
              <a:ext uri="{FF2B5EF4-FFF2-40B4-BE49-F238E27FC236}">
                <a16:creationId xmlns:a16="http://schemas.microsoft.com/office/drawing/2014/main" id="{AD30A4C7-634D-5B48-FC99-7E4C44893FB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09755" y="334963"/>
            <a:ext cx="2730500" cy="406400"/>
          </a:xfrm>
          <a:prstGeom prst="rect">
            <a:avLst/>
          </a:prstGeom>
        </p:spPr>
      </p:pic>
    </p:spTree>
    <p:extLst>
      <p:ext uri="{BB962C8B-B14F-4D97-AF65-F5344CB8AC3E}">
        <p14:creationId xmlns:p14="http://schemas.microsoft.com/office/powerpoint/2010/main" val="3571816811"/>
      </p:ext>
    </p:extLst>
  </p:cSld>
  <p:clrMapOvr>
    <a:masterClrMapping/>
  </p:clrMapOvr>
  <mc:AlternateContent xmlns:mc="http://schemas.openxmlformats.org/markup-compatibility/2006" xmlns:p14="http://schemas.microsoft.com/office/powerpoint/2010/main">
    <mc:Choice Requires="p14">
      <p:transition spd="slow" p14:dur="2000" advTm="42487"/>
    </mc:Choice>
    <mc:Fallback xmlns="">
      <p:transition spd="slow" advTm="4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Walsall EHC Hub continued</a:t>
            </a:r>
          </a:p>
        </p:txBody>
      </p:sp>
      <p:sp>
        <p:nvSpPr>
          <p:cNvPr id="4" name="Slide Number Placeholder 3"/>
          <p:cNvSpPr>
            <a:spLocks noGrp="1"/>
          </p:cNvSpPr>
          <p:nvPr>
            <p:ph type="sldNum" sz="quarter" idx="12"/>
          </p:nvPr>
        </p:nvSpPr>
        <p:spPr/>
        <p:txBody>
          <a:bodyPr/>
          <a:lstStyle/>
          <a:p>
            <a:fld id="{29D5C7C8-0B93-4EA1-B23B-C4680ADE65C4}" type="slidenum">
              <a:rPr lang="en-GB" smtClean="0"/>
              <a:t>6</a:t>
            </a:fld>
            <a:endParaRPr lang="en-GB"/>
          </a:p>
        </p:txBody>
      </p:sp>
      <p:pic>
        <p:nvPicPr>
          <p:cNvPr id="7" name="Picture 6" descr="Walsall Sendias Logo (00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10" name="Picture 9" descr="A green arrow with white text&#10;&#10;Description automatically generated">
            <a:extLst>
              <a:ext uri="{FF2B5EF4-FFF2-40B4-BE49-F238E27FC236}">
                <a16:creationId xmlns:a16="http://schemas.microsoft.com/office/drawing/2014/main" id="{79D6301C-8071-D87C-419D-B85FC0336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11" name="Picture 10" descr="A screenshot of a login form&#10;&#10;Description automatically generated">
            <a:extLst>
              <a:ext uri="{FF2B5EF4-FFF2-40B4-BE49-F238E27FC236}">
                <a16:creationId xmlns:a16="http://schemas.microsoft.com/office/drawing/2014/main" id="{377974CB-EF7F-7D11-7826-9565AF1AE2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1109" y="1946024"/>
            <a:ext cx="2393950" cy="2852420"/>
          </a:xfrm>
          <a:prstGeom prst="rect">
            <a:avLst/>
          </a:prstGeom>
        </p:spPr>
      </p:pic>
      <p:sp>
        <p:nvSpPr>
          <p:cNvPr id="6" name="Oval 5"/>
          <p:cNvSpPr/>
          <p:nvPr/>
        </p:nvSpPr>
        <p:spPr>
          <a:xfrm>
            <a:off x="6732696" y="4352032"/>
            <a:ext cx="2104104" cy="619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2" name="TextBox 11">
            <a:extLst>
              <a:ext uri="{FF2B5EF4-FFF2-40B4-BE49-F238E27FC236}">
                <a16:creationId xmlns:a16="http://schemas.microsoft.com/office/drawing/2014/main" id="{FCB565F3-2A2F-A698-E731-A77E8F1C838C}"/>
              </a:ext>
            </a:extLst>
          </p:cNvPr>
          <p:cNvSpPr txBox="1"/>
          <p:nvPr/>
        </p:nvSpPr>
        <p:spPr>
          <a:xfrm>
            <a:off x="1551301" y="1946024"/>
            <a:ext cx="4550735" cy="2634760"/>
          </a:xfrm>
          <a:prstGeom prst="rect">
            <a:avLst/>
          </a:prstGeom>
          <a:noFill/>
        </p:spPr>
        <p:txBody>
          <a:bodyPr wrap="square" rtlCol="0">
            <a:spAutoFit/>
          </a:bodyPr>
          <a:lstStyle/>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Walsall local authority (SEN Team) require that the Parental/Young Person’s information is submitted for the for Education, Health and Care needs assessment request via their online </a:t>
            </a:r>
            <a:r>
              <a:rPr lang="en-GB" sz="1800"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hlinkClick r:id="rId7"/>
              </a:rPr>
              <a:t>EHC Hub.</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lnSpc>
                <a:spcPct val="107000"/>
              </a:lnSpc>
              <a:spcAft>
                <a:spcPts val="800"/>
              </a:spcAft>
            </a:pPr>
            <a:r>
              <a:rPr lang="en-GB" sz="1800" kern="100">
                <a:effectLst/>
                <a:latin typeface="VAGRounded LT Light" panose="02000403040000020004" pitchFamily="2" charset="0"/>
                <a:ea typeface="Calibri" panose="020F0502020204030204" pitchFamily="34" charset="0"/>
                <a:cs typeface="Times New Roman" panose="02020603050405020304" pitchFamily="18" charset="0"/>
              </a:rPr>
              <a:t>When you wish to make a request, click the </a:t>
            </a:r>
            <a:r>
              <a:rPr lang="en-GB" sz="1800" b="1" kern="100">
                <a:effectLst/>
                <a:latin typeface="VAGRounded LT Light" panose="02000403040000020004" pitchFamily="2" charset="0"/>
                <a:ea typeface="Calibri" panose="020F0502020204030204" pitchFamily="34" charset="0"/>
                <a:cs typeface="Times New Roman" panose="02020603050405020304" pitchFamily="18" charset="0"/>
              </a:rPr>
              <a:t>request a needs assessment </a:t>
            </a:r>
            <a:r>
              <a:rPr lang="en-GB" sz="1800" kern="100">
                <a:effectLst/>
                <a:latin typeface="VAGRounded LT Light" panose="02000403040000020004" pitchFamily="2" charset="0"/>
                <a:ea typeface="Calibri" panose="020F0502020204030204" pitchFamily="34" charset="0"/>
                <a:cs typeface="Times New Roman" panose="02020603050405020304" pitchFamily="18" charset="0"/>
              </a:rPr>
              <a:t>tab as shown below.</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Screen Recording 2">
            <a:hlinkClick r:id="" action="ppaction://media"/>
            <a:extLst>
              <a:ext uri="{FF2B5EF4-FFF2-40B4-BE49-F238E27FC236}">
                <a16:creationId xmlns:a16="http://schemas.microsoft.com/office/drawing/2014/main" id="{DE7EFA73-7EF4-7F07-243F-BA30CAF6335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84748" y="847182"/>
            <a:ext cx="2730500" cy="406400"/>
          </a:xfrm>
          <a:prstGeom prst="rect">
            <a:avLst/>
          </a:prstGeom>
        </p:spPr>
      </p:pic>
    </p:spTree>
    <p:extLst>
      <p:ext uri="{BB962C8B-B14F-4D97-AF65-F5344CB8AC3E}">
        <p14:creationId xmlns:p14="http://schemas.microsoft.com/office/powerpoint/2010/main" val="277631647"/>
      </p:ext>
    </p:extLst>
  </p:cSld>
  <p:clrMapOvr>
    <a:masterClrMapping/>
  </p:clrMapOvr>
  <mc:AlternateContent xmlns:mc="http://schemas.openxmlformats.org/markup-compatibility/2006" xmlns:p14="http://schemas.microsoft.com/office/powerpoint/2010/main">
    <mc:Choice Requires="p14">
      <p:transition spd="slow" p14:dur="2000" advTm="14907"/>
    </mc:Choice>
    <mc:Fallback xmlns="">
      <p:transition spd="slow" advTm="1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will the EHC Hub form ask me?</a:t>
            </a:r>
          </a:p>
        </p:txBody>
      </p:sp>
      <p:sp>
        <p:nvSpPr>
          <p:cNvPr id="4" name="Slide Number Placeholder 3"/>
          <p:cNvSpPr>
            <a:spLocks noGrp="1"/>
          </p:cNvSpPr>
          <p:nvPr>
            <p:ph type="sldNum" sz="quarter" idx="12"/>
          </p:nvPr>
        </p:nvSpPr>
        <p:spPr/>
        <p:txBody>
          <a:bodyPr/>
          <a:lstStyle/>
          <a:p>
            <a:fld id="{29D5C7C8-0B93-4EA1-B23B-C4680ADE65C4}" type="slidenum">
              <a:rPr lang="en-GB" smtClean="0"/>
              <a:t>7</a:t>
            </a:fld>
            <a:endParaRPr lang="en-GB"/>
          </a:p>
        </p:txBody>
      </p:sp>
      <p:pic>
        <p:nvPicPr>
          <p:cNvPr id="7" name="Picture 6" descr="Walsall Sendias Logo (00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12" name="Picture 11" descr="A screenshot of a computer&#10;&#10;Description automatically generated">
            <a:extLst>
              <a:ext uri="{FF2B5EF4-FFF2-40B4-BE49-F238E27FC236}">
                <a16:creationId xmlns:a16="http://schemas.microsoft.com/office/drawing/2014/main" id="{EB1382C5-954C-0DDB-1DAD-26383D796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5724" y="1649391"/>
            <a:ext cx="7636230" cy="4684446"/>
          </a:xfrm>
          <a:prstGeom prst="rect">
            <a:avLst/>
          </a:prstGeom>
        </p:spPr>
      </p:pic>
      <p:pic>
        <p:nvPicPr>
          <p:cNvPr id="13" name="Picture 12" descr="A green arrow with white text&#10;&#10;Description automatically generated">
            <a:extLst>
              <a:ext uri="{FF2B5EF4-FFF2-40B4-BE49-F238E27FC236}">
                <a16:creationId xmlns:a16="http://schemas.microsoft.com/office/drawing/2014/main" id="{8E3578AC-6052-639B-B8DA-A73608CE12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3" name="Screen Recording 2">
            <a:hlinkClick r:id="" action="ppaction://media"/>
            <a:extLst>
              <a:ext uri="{FF2B5EF4-FFF2-40B4-BE49-F238E27FC236}">
                <a16:creationId xmlns:a16="http://schemas.microsoft.com/office/drawing/2014/main" id="{36253D85-1819-5BAF-179D-7F0F88C5E5C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10600" y="1242991"/>
            <a:ext cx="2730500" cy="406400"/>
          </a:xfrm>
          <a:prstGeom prst="rect">
            <a:avLst/>
          </a:prstGeom>
        </p:spPr>
      </p:pic>
    </p:spTree>
    <p:extLst>
      <p:ext uri="{BB962C8B-B14F-4D97-AF65-F5344CB8AC3E}">
        <p14:creationId xmlns:p14="http://schemas.microsoft.com/office/powerpoint/2010/main" val="4058675"/>
      </p:ext>
    </p:extLst>
  </p:cSld>
  <p:clrMapOvr>
    <a:masterClrMapping/>
  </p:clrMapOvr>
  <mc:AlternateContent xmlns:mc="http://schemas.openxmlformats.org/markup-compatibility/2006" xmlns:p14="http://schemas.microsoft.com/office/powerpoint/2010/main">
    <mc:Choice Requires="p14">
      <p:transition spd="slow" p14:dur="2000" advTm="11609"/>
    </mc:Choice>
    <mc:Fallback xmlns="">
      <p:transition spd="slow" advTm="1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4D0E5-730F-19CA-54E2-402486DF8E64}"/>
              </a:ext>
            </a:extLst>
          </p:cNvPr>
          <p:cNvSpPr>
            <a:spLocks noGrp="1"/>
          </p:cNvSpPr>
          <p:nvPr>
            <p:ph type="title"/>
          </p:nvPr>
        </p:nvSpPr>
        <p:spPr/>
        <p:txBody>
          <a:bodyPr/>
          <a:lstStyle/>
          <a:p>
            <a:r>
              <a:rPr lang="en-GB"/>
              <a:t>Online Hub …</a:t>
            </a:r>
          </a:p>
        </p:txBody>
      </p:sp>
      <p:sp>
        <p:nvSpPr>
          <p:cNvPr id="4" name="Slide Number Placeholder 3">
            <a:extLst>
              <a:ext uri="{FF2B5EF4-FFF2-40B4-BE49-F238E27FC236}">
                <a16:creationId xmlns:a16="http://schemas.microsoft.com/office/drawing/2014/main" id="{E511CCF2-51DE-6A44-733D-47C35167D970}"/>
              </a:ext>
            </a:extLst>
          </p:cNvPr>
          <p:cNvSpPr>
            <a:spLocks noGrp="1"/>
          </p:cNvSpPr>
          <p:nvPr>
            <p:ph type="sldNum" sz="quarter" idx="12"/>
          </p:nvPr>
        </p:nvSpPr>
        <p:spPr/>
        <p:txBody>
          <a:bodyPr/>
          <a:lstStyle/>
          <a:p>
            <a:fld id="{29D5C7C8-0B93-4EA1-B23B-C4680ADE65C4}" type="slidenum">
              <a:rPr lang="en-GB" smtClean="0"/>
              <a:t>8</a:t>
            </a:fld>
            <a:endParaRPr lang="en-GB"/>
          </a:p>
        </p:txBody>
      </p:sp>
      <p:pic>
        <p:nvPicPr>
          <p:cNvPr id="5" name="Picture 4" descr="A screenshot of a computer screen&#10;&#10;Description automatically generated">
            <a:extLst>
              <a:ext uri="{FF2B5EF4-FFF2-40B4-BE49-F238E27FC236}">
                <a16:creationId xmlns:a16="http://schemas.microsoft.com/office/drawing/2014/main" id="{2AF93CD5-2C69-56B5-4922-C4AE1D6DA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792" y="2203096"/>
            <a:ext cx="6158304" cy="3845358"/>
          </a:xfrm>
          <a:prstGeom prst="rect">
            <a:avLst/>
          </a:prstGeom>
        </p:spPr>
      </p:pic>
      <p:sp>
        <p:nvSpPr>
          <p:cNvPr id="6" name="TextBox 5">
            <a:extLst>
              <a:ext uri="{FF2B5EF4-FFF2-40B4-BE49-F238E27FC236}">
                <a16:creationId xmlns:a16="http://schemas.microsoft.com/office/drawing/2014/main" id="{18CFE6B8-F3DB-3BC9-E9EA-ADFDC5A6FC8C}"/>
              </a:ext>
            </a:extLst>
          </p:cNvPr>
          <p:cNvSpPr txBox="1"/>
          <p:nvPr/>
        </p:nvSpPr>
        <p:spPr>
          <a:xfrm>
            <a:off x="1646648" y="2902314"/>
            <a:ext cx="2594344" cy="2308324"/>
          </a:xfrm>
          <a:prstGeom prst="rect">
            <a:avLst/>
          </a:prstGeom>
          <a:noFill/>
        </p:spPr>
        <p:txBody>
          <a:bodyPr wrap="square" rtlCol="0">
            <a:spAutoFit/>
          </a:bodyPr>
          <a:lstStyle/>
          <a:p>
            <a:pPr marL="228600"/>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The first step is complete the data protection information and details of the person making the request (parent or young person over 16 years of age).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p:txBody>
      </p:sp>
      <p:pic>
        <p:nvPicPr>
          <p:cNvPr id="7" name="Picture 6" descr="Walsall Sendias Logo (002)">
            <a:extLst>
              <a:ext uri="{FF2B5EF4-FFF2-40B4-BE49-F238E27FC236}">
                <a16:creationId xmlns:a16="http://schemas.microsoft.com/office/drawing/2014/main" id="{5048EDC6-2AFA-CC1A-43C2-A0ED1EDCCBB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8" name="Picture 7" descr="A green arrow with white text&#10;&#10;Description automatically generated">
            <a:extLst>
              <a:ext uri="{FF2B5EF4-FFF2-40B4-BE49-F238E27FC236}">
                <a16:creationId xmlns:a16="http://schemas.microsoft.com/office/drawing/2014/main" id="{A6C400DE-33F3-2E5C-26B7-0FA4D3625A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3" name="Screen Recording 2">
            <a:hlinkClick r:id="" action="ppaction://media"/>
            <a:extLst>
              <a:ext uri="{FF2B5EF4-FFF2-40B4-BE49-F238E27FC236}">
                <a16:creationId xmlns:a16="http://schemas.microsoft.com/office/drawing/2014/main" id="{A4F40AAC-1DB0-B7C1-273B-37BB02C05BF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01141" y="824706"/>
            <a:ext cx="2730500" cy="406400"/>
          </a:xfrm>
          <a:prstGeom prst="rect">
            <a:avLst/>
          </a:prstGeom>
        </p:spPr>
      </p:pic>
    </p:spTree>
    <p:extLst>
      <p:ext uri="{BB962C8B-B14F-4D97-AF65-F5344CB8AC3E}">
        <p14:creationId xmlns:p14="http://schemas.microsoft.com/office/powerpoint/2010/main" val="3210935516"/>
      </p:ext>
    </p:extLst>
  </p:cSld>
  <p:clrMapOvr>
    <a:masterClrMapping/>
  </p:clrMapOvr>
  <mc:AlternateContent xmlns:mc="http://schemas.openxmlformats.org/markup-compatibility/2006" xmlns:p14="http://schemas.microsoft.com/office/powerpoint/2010/main">
    <mc:Choice Requires="p14">
      <p:transition spd="slow" p14:dur="2000" advTm="19631"/>
    </mc:Choice>
    <mc:Fallback xmlns="">
      <p:transition spd="slow" advTm="1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BC03-6EEE-DB6F-EF05-199D59229155}"/>
              </a:ext>
            </a:extLst>
          </p:cNvPr>
          <p:cNvSpPr>
            <a:spLocks noGrp="1"/>
          </p:cNvSpPr>
          <p:nvPr>
            <p:ph type="title"/>
          </p:nvPr>
        </p:nvSpPr>
        <p:spPr>
          <a:xfrm>
            <a:off x="838200" y="11538"/>
            <a:ext cx="10515600" cy="1325563"/>
          </a:xfrm>
        </p:spPr>
        <p:txBody>
          <a:bodyPr/>
          <a:lstStyle/>
          <a:p>
            <a:r>
              <a:rPr lang="en-GB"/>
              <a:t>Making the request </a:t>
            </a:r>
          </a:p>
        </p:txBody>
      </p:sp>
      <p:sp>
        <p:nvSpPr>
          <p:cNvPr id="4" name="Slide Number Placeholder 3">
            <a:extLst>
              <a:ext uri="{FF2B5EF4-FFF2-40B4-BE49-F238E27FC236}">
                <a16:creationId xmlns:a16="http://schemas.microsoft.com/office/drawing/2014/main" id="{95065D14-B5A1-075A-BAD4-E5285B97387C}"/>
              </a:ext>
            </a:extLst>
          </p:cNvPr>
          <p:cNvSpPr>
            <a:spLocks noGrp="1"/>
          </p:cNvSpPr>
          <p:nvPr>
            <p:ph type="sldNum" sz="quarter" idx="12"/>
          </p:nvPr>
        </p:nvSpPr>
        <p:spPr/>
        <p:txBody>
          <a:bodyPr/>
          <a:lstStyle/>
          <a:p>
            <a:fld id="{29D5C7C8-0B93-4EA1-B23B-C4680ADE65C4}" type="slidenum">
              <a:rPr lang="en-GB" smtClean="0"/>
              <a:t>9</a:t>
            </a:fld>
            <a:endParaRPr lang="en-GB"/>
          </a:p>
        </p:txBody>
      </p:sp>
      <p:sp>
        <p:nvSpPr>
          <p:cNvPr id="6" name="Rectangle 3">
            <a:extLst>
              <a:ext uri="{FF2B5EF4-FFF2-40B4-BE49-F238E27FC236}">
                <a16:creationId xmlns:a16="http://schemas.microsoft.com/office/drawing/2014/main" id="{4B1CDBD5-87EC-2386-4501-9EE3E13E4C9B}"/>
              </a:ext>
            </a:extLst>
          </p:cNvPr>
          <p:cNvSpPr>
            <a:spLocks noChangeArrowheads="1"/>
          </p:cNvSpPr>
          <p:nvPr/>
        </p:nvSpPr>
        <p:spPr bwMode="auto">
          <a:xfrm>
            <a:off x="1625009" y="1337101"/>
            <a:ext cx="8582246" cy="605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mn-lt"/>
                <a:ea typeface="Calibri" panose="020F0502020204030204" pitchFamily="34" charset="0"/>
                <a:cs typeface="VAG Rounded Std" panose="020F0502020204020204" pitchFamily="34" charset="0"/>
              </a:rPr>
              <a:t>Section 1-  </a:t>
            </a:r>
            <a:r>
              <a:rPr kumimoji="0" lang="en-GB" altLang="en-US" sz="2800" i="0" u="none" strike="noStrike" cap="none" normalizeH="0" baseline="0">
                <a:ln>
                  <a:noFill/>
                </a:ln>
                <a:solidFill>
                  <a:srgbClr val="000000"/>
                </a:solidFill>
                <a:effectLst/>
                <a:latin typeface="+mn-lt"/>
                <a:ea typeface="Calibri" panose="020F0502020204030204" pitchFamily="34" charset="0"/>
                <a:cs typeface="VAG Rounded Std" panose="020F0502020204020204" pitchFamily="34" charset="0"/>
              </a:rPr>
              <a:t>Details of the person making the reques</a:t>
            </a:r>
            <a:r>
              <a:rPr lang="en-GB" altLang="en-US" sz="2800">
                <a:solidFill>
                  <a:srgbClr val="000000"/>
                </a:solidFill>
                <a:latin typeface="+mn-lt"/>
                <a:ea typeface="Calibri" panose="020F0502020204030204" pitchFamily="34" charset="0"/>
                <a:cs typeface="VAG Rounded Std" panose="020F0502020204020204" pitchFamily="34" charset="0"/>
              </a:rPr>
              <a:t>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mn-lt"/>
              </a:rPr>
              <a:t>Sect</a:t>
            </a:r>
            <a:r>
              <a:rPr lang="en-GB" altLang="en-US" sz="2800" b="1">
                <a:solidFill>
                  <a:srgbClr val="000000"/>
                </a:solidFill>
                <a:latin typeface="+mn-lt"/>
              </a:rPr>
              <a:t>ion 2 – </a:t>
            </a:r>
            <a:r>
              <a:rPr lang="en-GB" altLang="en-US" sz="2800">
                <a:solidFill>
                  <a:srgbClr val="000000"/>
                </a:solidFill>
                <a:latin typeface="+mn-lt"/>
              </a:rPr>
              <a:t>Your Child’s details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mn-lt"/>
              </a:rPr>
              <a:t>Section 3 – </a:t>
            </a:r>
            <a:r>
              <a:rPr kumimoji="0" lang="en-GB" altLang="en-US" sz="2800" i="0" u="none" strike="noStrike" cap="none" normalizeH="0" baseline="0">
                <a:ln>
                  <a:noFill/>
                </a:ln>
                <a:solidFill>
                  <a:srgbClr val="000000"/>
                </a:solidFill>
                <a:effectLst/>
                <a:latin typeface="+mn-lt"/>
              </a:rPr>
              <a:t>Anyone who is supporting your child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i="0" u="none" strike="noStrike" cap="none" normalizeH="0" baseline="0">
                <a:ln>
                  <a:noFill/>
                </a:ln>
                <a:solidFill>
                  <a:srgbClr val="000000"/>
                </a:solidFill>
                <a:effectLst/>
                <a:latin typeface="+mn-lt"/>
              </a:rPr>
              <a:t>(put your own details in again along with any profess</a:t>
            </a:r>
            <a:r>
              <a:rPr lang="en-GB" altLang="en-US" sz="2800">
                <a:solidFill>
                  <a:srgbClr val="000000"/>
                </a:solidFill>
                <a:latin typeface="+mn-lt"/>
              </a:rPr>
              <a:t>ionals)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800">
              <a:solidFill>
                <a:srgbClr val="000000"/>
              </a:solidFill>
              <a:latin typeface="+mn-lt"/>
            </a:endParaRPr>
          </a:p>
          <a:p>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Suggested contacts may include: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School contact / SENCo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CAMHS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School Nursing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Community Paediatrician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Child Development Centre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Speech and Language Therapist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Occupational Therapist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Physiotherapist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Walsall Sendias Logo (002)">
            <a:extLst>
              <a:ext uri="{FF2B5EF4-FFF2-40B4-BE49-F238E27FC236}">
                <a16:creationId xmlns:a16="http://schemas.microsoft.com/office/drawing/2014/main" id="{F488C04E-030D-B832-D0FB-2F7D4F47FFD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63491"/>
            <a:ext cx="1754910" cy="1140692"/>
          </a:xfrm>
          <a:prstGeom prst="rect">
            <a:avLst/>
          </a:prstGeom>
          <a:noFill/>
          <a:ln>
            <a:noFill/>
          </a:ln>
        </p:spPr>
      </p:pic>
      <p:pic>
        <p:nvPicPr>
          <p:cNvPr id="9" name="Picture 8" descr="A green arrow with white text&#10;&#10;Description automatically generated">
            <a:extLst>
              <a:ext uri="{FF2B5EF4-FFF2-40B4-BE49-F238E27FC236}">
                <a16:creationId xmlns:a16="http://schemas.microsoft.com/office/drawing/2014/main" id="{99C52F97-560A-BBA1-AD3A-DFF67289F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3" name="Screen Recording 2">
            <a:hlinkClick r:id="" action="ppaction://media"/>
            <a:extLst>
              <a:ext uri="{FF2B5EF4-FFF2-40B4-BE49-F238E27FC236}">
                <a16:creationId xmlns:a16="http://schemas.microsoft.com/office/drawing/2014/main" id="{0E9F9964-9024-5974-8D98-6AEE03862B5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72741" y="471119"/>
            <a:ext cx="2730500" cy="406400"/>
          </a:xfrm>
          <a:prstGeom prst="rect">
            <a:avLst/>
          </a:prstGeom>
        </p:spPr>
      </p:pic>
    </p:spTree>
    <p:extLst>
      <p:ext uri="{BB962C8B-B14F-4D97-AF65-F5344CB8AC3E}">
        <p14:creationId xmlns:p14="http://schemas.microsoft.com/office/powerpoint/2010/main" val="3945237324"/>
      </p:ext>
    </p:extLst>
  </p:cSld>
  <p:clrMapOvr>
    <a:masterClrMapping/>
  </p:clrMapOvr>
  <mc:AlternateContent xmlns:mc="http://schemas.openxmlformats.org/markup-compatibility/2006" xmlns:p14="http://schemas.microsoft.com/office/powerpoint/2010/main">
    <mc:Choice Requires="p14">
      <p:transition spd="slow" p14:dur="2000" advTm="98615"/>
    </mc:Choice>
    <mc:Fallback xmlns="">
      <p:transition spd="slow" advTm="98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59662A4CBB9C4C875FEB67665E8A97" ma:contentTypeVersion="18" ma:contentTypeDescription="Create a new document." ma:contentTypeScope="" ma:versionID="79eb35c591a38b690774870fd4a94b8c">
  <xsd:schema xmlns:xsd="http://www.w3.org/2001/XMLSchema" xmlns:xs="http://www.w3.org/2001/XMLSchema" xmlns:p="http://schemas.microsoft.com/office/2006/metadata/properties" xmlns:ns2="7a3de561-1dd3-4971-a1a4-0c75d6bde7a6" xmlns:ns3="fc74e349-d6f6-4c4b-85e2-16e188166eaa" targetNamespace="http://schemas.microsoft.com/office/2006/metadata/properties" ma:root="true" ma:fieldsID="1eb1dea6f890e67df272cbdd36b0f226" ns2:_="" ns3:_="">
    <xsd:import namespace="7a3de561-1dd3-4971-a1a4-0c75d6bde7a6"/>
    <xsd:import namespace="fc74e349-d6f6-4c4b-85e2-16e188166e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de561-1dd3-4971-a1a4-0c75d6bde7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692d3a-b03c-4a23-87c2-d7108a372d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74e349-d6f6-4c4b-85e2-16e188166e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5a3346-6f01-440c-a5d6-ccd9c53c5063}" ma:internalName="TaxCatchAll" ma:showField="CatchAllData" ma:web="fc74e349-d6f6-4c4b-85e2-16e188166e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3de561-1dd3-4971-a1a4-0c75d6bde7a6">
      <Terms xmlns="http://schemas.microsoft.com/office/infopath/2007/PartnerControls"/>
    </lcf76f155ced4ddcb4097134ff3c332f>
    <TaxCatchAll xmlns="fc74e349-d6f6-4c4b-85e2-16e188166eaa" xsi:nil="true"/>
  </documentManagement>
</p:properties>
</file>

<file path=customXml/itemProps1.xml><?xml version="1.0" encoding="utf-8"?>
<ds:datastoreItem xmlns:ds="http://schemas.openxmlformats.org/officeDocument/2006/customXml" ds:itemID="{7386FC15-0E72-4112-9669-76ABB8E5C5DD}">
  <ds:schemaRefs>
    <ds:schemaRef ds:uri="http://schemas.microsoft.com/sharepoint/v3/contenttype/forms"/>
  </ds:schemaRefs>
</ds:datastoreItem>
</file>

<file path=customXml/itemProps2.xml><?xml version="1.0" encoding="utf-8"?>
<ds:datastoreItem xmlns:ds="http://schemas.openxmlformats.org/officeDocument/2006/customXml" ds:itemID="{78EF4345-E7AF-4128-B9F3-E083D5217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3de561-1dd3-4971-a1a4-0c75d6bde7a6"/>
    <ds:schemaRef ds:uri="fc74e349-d6f6-4c4b-85e2-16e188166e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94F832-922D-4BE1-BBF0-4C9B2FDFEAB8}">
  <ds:schemaRefs>
    <ds:schemaRef ds:uri="0707ee87-1276-4959-9114-bf68d0d1268c"/>
    <ds:schemaRef ds:uri="b9f3f524-049b-4f17-a3eb-a8bfbd8b8993"/>
    <ds:schemaRef ds:uri="http://schemas.microsoft.com/office/2006/metadata/properties"/>
    <ds:schemaRef ds:uri="http://schemas.microsoft.com/office/infopath/2007/PartnerControls"/>
    <ds:schemaRef ds:uri="7a3de561-1dd3-4971-a1a4-0c75d6bde7a6"/>
    <ds:schemaRef ds:uri="fc74e349-d6f6-4c4b-85e2-16e188166eaa"/>
  </ds:schemaRefs>
</ds:datastoreItem>
</file>

<file path=docProps/app.xml><?xml version="1.0" encoding="utf-8"?>
<Properties xmlns="http://schemas.openxmlformats.org/officeDocument/2006/extended-properties" xmlns:vt="http://schemas.openxmlformats.org/officeDocument/2006/docPropsVTypes">
  <TotalTime>86</TotalTime>
  <Words>1854</Words>
  <Application>Microsoft Office PowerPoint</Application>
  <PresentationFormat>Widescreen</PresentationFormat>
  <Paragraphs>179</Paragraphs>
  <Slides>19</Slides>
  <Notes>6</Notes>
  <HiddenSlides>0</HiddenSlides>
  <MMClips>28</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Welcome to  ‘Requesting an EHC Needs Assessment’ Workshop  </vt:lpstr>
      <vt:lpstr>What is an (EHCP)?</vt:lpstr>
      <vt:lpstr>How can my Child/Young Person Obtain an EHCP?</vt:lpstr>
      <vt:lpstr>EHC Needs Assessments</vt:lpstr>
      <vt:lpstr>Requesting an EHC Needs Assessment </vt:lpstr>
      <vt:lpstr>Walsall EHC Hub continued</vt:lpstr>
      <vt:lpstr>What will the EHC Hub form ask me?</vt:lpstr>
      <vt:lpstr>Online Hub …</vt:lpstr>
      <vt:lpstr>Making the request </vt:lpstr>
      <vt:lpstr>Making the request </vt:lpstr>
      <vt:lpstr>Making the request </vt:lpstr>
      <vt:lpstr>Section 5 – SEN Needs: </vt:lpstr>
      <vt:lpstr>Section 5 - Health needs - </vt:lpstr>
      <vt:lpstr>Section 5 – Social Care Needs: </vt:lpstr>
      <vt:lpstr>Making the request continued… </vt:lpstr>
      <vt:lpstr>PowerPoint Presentation</vt:lpstr>
      <vt:lpstr>What happens once I submit my request?</vt:lpstr>
      <vt:lpstr>What happens after the Request to Assess?</vt:lpstr>
      <vt:lpstr>       Walsall SENDIASS </vt:lpstr>
    </vt:vector>
  </TitlesOfParts>
  <Company>Family Action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Matti Henderson</dc:creator>
  <cp:lastModifiedBy>Tanya Joesbury</cp:lastModifiedBy>
  <cp:revision>4</cp:revision>
  <dcterms:created xsi:type="dcterms:W3CDTF">2021-01-12T16:51:22Z</dcterms:created>
  <dcterms:modified xsi:type="dcterms:W3CDTF">2025-01-20T13:15:47Z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0x010100F359662A4CBB9C4C875FEB67665E8A97</vt:lpwstr>
  </property>
  <property fmtid="{D5CDD505-2E9C-101B-9397-08002B2CF9AE}" pid="3" name="Order">
    <vt:r8>304400</vt:r8>
  </property>
  <property fmtid="{D5CDD505-2E9C-101B-9397-08002B2CF9AE}" pid="4" name="MediaServiceImageTags">
    <vt:lpwstr/>
  </property>
</Properties>
</file>