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6"/>
  </p:notesMasterIdLst>
  <p:sldIdLst>
    <p:sldId id="258" r:id="rId4"/>
    <p:sldId id="260" r:id="rId5"/>
  </p:sldIdLst>
  <p:sldSz cx="9906000" cy="6858000" type="A4"/>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458"/>
    <a:srgbClr val="23A79C"/>
    <a:srgbClr val="2AC8B9"/>
    <a:srgbClr val="7DC59F"/>
    <a:srgbClr val="94D0B1"/>
    <a:srgbClr val="A7D9BF"/>
    <a:srgbClr val="D6EEDD"/>
    <a:srgbClr val="0D85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52F58E-6022-4916-9911-D146D6CC5AE2}" v="66" dt="2024-06-25T13:24:07.5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35" autoAdjust="0"/>
    <p:restoredTop sz="94660"/>
  </p:normalViewPr>
  <p:slideViewPr>
    <p:cSldViewPr snapToGrid="0">
      <p:cViewPr varScale="1">
        <p:scale>
          <a:sx n="61" d="100"/>
          <a:sy n="61" d="100"/>
        </p:scale>
        <p:origin x="32" y="48"/>
      </p:cViewPr>
      <p:guideLst/>
    </p:cSldViewPr>
  </p:slideViewPr>
  <p:notesTextViewPr>
    <p:cViewPr>
      <p:scale>
        <a:sx n="1" d="1"/>
        <a:sy n="1" d="1"/>
      </p:scale>
      <p:origin x="0" y="0"/>
    </p:cViewPr>
  </p:notesTextViewPr>
  <p:notesViewPr>
    <p:cSldViewPr snapToGrid="0">
      <p:cViewPr varScale="1">
        <p:scale>
          <a:sx n="117" d="100"/>
          <a:sy n="117" d="100"/>
        </p:scale>
        <p:origin x="208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12" Type="http://schemas.openxmlformats.org/officeDocument/2006/relationships/customXml" Target="../customXml/item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Slide Image Placeholder 8">
            <a:extLst>
              <a:ext uri="{FF2B5EF4-FFF2-40B4-BE49-F238E27FC236}">
                <a16:creationId xmlns:a16="http://schemas.microsoft.com/office/drawing/2014/main" id="{A93AEDA3-2D3B-D5F2-C19C-2A5E0D03475D}"/>
              </a:ext>
            </a:extLst>
          </p:cNvPr>
          <p:cNvSpPr>
            <a:spLocks noGrp="1" noRot="1" noChangeAspect="1"/>
          </p:cNvSpPr>
          <p:nvPr>
            <p:ph type="sldImg" idx="2"/>
          </p:nvPr>
        </p:nvSpPr>
        <p:spPr>
          <a:xfrm>
            <a:off x="3290888" y="841375"/>
            <a:ext cx="3284537" cy="2273300"/>
          </a:xfrm>
          <a:prstGeom prst="rect">
            <a:avLst/>
          </a:prstGeom>
          <a:noFill/>
          <a:ln w="12700">
            <a:solidFill>
              <a:prstClr val="black"/>
            </a:solidFill>
          </a:ln>
        </p:spPr>
        <p:txBody>
          <a:bodyPr vert="horz" lIns="91440" tIns="45720" rIns="91440" bIns="45720" rtlCol="0" anchor="ctr"/>
          <a:lstStyle/>
          <a:p>
            <a:endParaRPr lang="en-GB"/>
          </a:p>
        </p:txBody>
      </p:sp>
    </p:spTree>
    <p:extLst>
      <p:ext uri="{BB962C8B-B14F-4D97-AF65-F5344CB8AC3E}">
        <p14:creationId xmlns:p14="http://schemas.microsoft.com/office/powerpoint/2010/main" val="412833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13ECB-216B-4F89-A414-BC0E0E72A029}" type="datetimeFigureOut">
              <a:rPr lang="en-GB" smtClean="0"/>
              <a:t>19/08/2024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03C9DD-E5D0-4F8C-8463-E4224E7178F6}" type="slidenum">
              <a:rPr lang="en-GB" smtClean="0"/>
              <a:t>‹#›</a:t>
            </a:fld>
            <a:endParaRPr lang="en-GB"/>
          </a:p>
        </p:txBody>
      </p:sp>
    </p:spTree>
    <p:extLst>
      <p:ext uri="{BB962C8B-B14F-4D97-AF65-F5344CB8AC3E}">
        <p14:creationId xmlns:p14="http://schemas.microsoft.com/office/powerpoint/2010/main" val="557285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413ECB-216B-4F89-A414-BC0E0E72A029}" type="datetimeFigureOut">
              <a:rPr lang="en-GB" smtClean="0"/>
              <a:t>19/08/2024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03C9DD-E5D0-4F8C-8463-E4224E7178F6}" type="slidenum">
              <a:rPr lang="en-GB" smtClean="0"/>
              <a:t>‹#›</a:t>
            </a:fld>
            <a:endParaRPr lang="en-GB"/>
          </a:p>
        </p:txBody>
      </p:sp>
    </p:spTree>
    <p:extLst>
      <p:ext uri="{BB962C8B-B14F-4D97-AF65-F5344CB8AC3E}">
        <p14:creationId xmlns:p14="http://schemas.microsoft.com/office/powerpoint/2010/main" val="2785274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413ECB-216B-4F89-A414-BC0E0E72A029}" type="datetimeFigureOut">
              <a:rPr lang="en-GB" smtClean="0"/>
              <a:t>19/08/2024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03C9DD-E5D0-4F8C-8463-E4224E7178F6}" type="slidenum">
              <a:rPr lang="en-GB" smtClean="0"/>
              <a:t>‹#›</a:t>
            </a:fld>
            <a:endParaRPr lang="en-GB"/>
          </a:p>
        </p:txBody>
      </p:sp>
    </p:spTree>
    <p:extLst>
      <p:ext uri="{BB962C8B-B14F-4D97-AF65-F5344CB8AC3E}">
        <p14:creationId xmlns:p14="http://schemas.microsoft.com/office/powerpoint/2010/main" val="48187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413ECB-216B-4F89-A414-BC0E0E72A029}" type="datetimeFigureOut">
              <a:rPr lang="en-GB" smtClean="0"/>
              <a:t>19/08/2024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03C9DD-E5D0-4F8C-8463-E4224E7178F6}" type="slidenum">
              <a:rPr lang="en-GB" smtClean="0"/>
              <a:t>‹#›</a:t>
            </a:fld>
            <a:endParaRPr lang="en-GB"/>
          </a:p>
        </p:txBody>
      </p:sp>
    </p:spTree>
    <p:extLst>
      <p:ext uri="{BB962C8B-B14F-4D97-AF65-F5344CB8AC3E}">
        <p14:creationId xmlns:p14="http://schemas.microsoft.com/office/powerpoint/2010/main" val="88842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413ECB-216B-4F89-A414-BC0E0E72A029}" type="datetimeFigureOut">
              <a:rPr lang="en-GB" smtClean="0"/>
              <a:t>19/08/2024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03C9DD-E5D0-4F8C-8463-E4224E7178F6}" type="slidenum">
              <a:rPr lang="en-GB" smtClean="0"/>
              <a:t>‹#›</a:t>
            </a:fld>
            <a:endParaRPr lang="en-GB"/>
          </a:p>
        </p:txBody>
      </p:sp>
    </p:spTree>
    <p:extLst>
      <p:ext uri="{BB962C8B-B14F-4D97-AF65-F5344CB8AC3E}">
        <p14:creationId xmlns:p14="http://schemas.microsoft.com/office/powerpoint/2010/main" val="2285285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413ECB-216B-4F89-A414-BC0E0E72A029}" type="datetimeFigureOut">
              <a:rPr lang="en-GB" smtClean="0"/>
              <a:t>19/08/2024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03C9DD-E5D0-4F8C-8463-E4224E7178F6}" type="slidenum">
              <a:rPr lang="en-GB" smtClean="0"/>
              <a:t>‹#›</a:t>
            </a:fld>
            <a:endParaRPr lang="en-GB"/>
          </a:p>
        </p:txBody>
      </p:sp>
    </p:spTree>
    <p:extLst>
      <p:ext uri="{BB962C8B-B14F-4D97-AF65-F5344CB8AC3E}">
        <p14:creationId xmlns:p14="http://schemas.microsoft.com/office/powerpoint/2010/main" val="2948828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413ECB-216B-4F89-A414-BC0E0E72A029}" type="datetimeFigureOut">
              <a:rPr lang="en-GB" smtClean="0"/>
              <a:t>19/08/2024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03C9DD-E5D0-4F8C-8463-E4224E7178F6}" type="slidenum">
              <a:rPr lang="en-GB" smtClean="0"/>
              <a:t>‹#›</a:t>
            </a:fld>
            <a:endParaRPr lang="en-GB"/>
          </a:p>
        </p:txBody>
      </p:sp>
    </p:spTree>
    <p:extLst>
      <p:ext uri="{BB962C8B-B14F-4D97-AF65-F5344CB8AC3E}">
        <p14:creationId xmlns:p14="http://schemas.microsoft.com/office/powerpoint/2010/main" val="2065926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413ECB-216B-4F89-A414-BC0E0E72A029}" type="datetimeFigureOut">
              <a:rPr lang="en-GB" smtClean="0"/>
              <a:t>19/08/2024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03C9DD-E5D0-4F8C-8463-E4224E7178F6}" type="slidenum">
              <a:rPr lang="en-GB" smtClean="0"/>
              <a:t>‹#›</a:t>
            </a:fld>
            <a:endParaRPr lang="en-GB"/>
          </a:p>
        </p:txBody>
      </p:sp>
    </p:spTree>
    <p:extLst>
      <p:ext uri="{BB962C8B-B14F-4D97-AF65-F5344CB8AC3E}">
        <p14:creationId xmlns:p14="http://schemas.microsoft.com/office/powerpoint/2010/main" val="3763580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413ECB-216B-4F89-A414-BC0E0E72A029}" type="datetimeFigureOut">
              <a:rPr lang="en-GB" smtClean="0"/>
              <a:t>19/08/2024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03C9DD-E5D0-4F8C-8463-E4224E7178F6}" type="slidenum">
              <a:rPr lang="en-GB" smtClean="0"/>
              <a:t>‹#›</a:t>
            </a:fld>
            <a:endParaRPr lang="en-GB"/>
          </a:p>
        </p:txBody>
      </p:sp>
    </p:spTree>
    <p:extLst>
      <p:ext uri="{BB962C8B-B14F-4D97-AF65-F5344CB8AC3E}">
        <p14:creationId xmlns:p14="http://schemas.microsoft.com/office/powerpoint/2010/main" val="1359348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413ECB-216B-4F89-A414-BC0E0E72A029}" type="datetimeFigureOut">
              <a:rPr lang="en-GB" smtClean="0"/>
              <a:t>19/08/2024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03C9DD-E5D0-4F8C-8463-E4224E7178F6}" type="slidenum">
              <a:rPr lang="en-GB" smtClean="0"/>
              <a:t>‹#›</a:t>
            </a:fld>
            <a:endParaRPr lang="en-GB"/>
          </a:p>
        </p:txBody>
      </p:sp>
    </p:spTree>
    <p:extLst>
      <p:ext uri="{BB962C8B-B14F-4D97-AF65-F5344CB8AC3E}">
        <p14:creationId xmlns:p14="http://schemas.microsoft.com/office/powerpoint/2010/main" val="3117043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413ECB-216B-4F89-A414-BC0E0E72A029}" type="datetimeFigureOut">
              <a:rPr lang="en-GB" smtClean="0"/>
              <a:t>19/08/2024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03C9DD-E5D0-4F8C-8463-E4224E7178F6}" type="slidenum">
              <a:rPr lang="en-GB" smtClean="0"/>
              <a:t>‹#›</a:t>
            </a:fld>
            <a:endParaRPr lang="en-GB"/>
          </a:p>
        </p:txBody>
      </p:sp>
    </p:spTree>
    <p:extLst>
      <p:ext uri="{BB962C8B-B14F-4D97-AF65-F5344CB8AC3E}">
        <p14:creationId xmlns:p14="http://schemas.microsoft.com/office/powerpoint/2010/main" val="1200901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413ECB-216B-4F89-A414-BC0E0E72A029}" type="datetimeFigureOut">
              <a:rPr lang="en-GB" smtClean="0"/>
              <a:t>19/08/2024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03C9DD-E5D0-4F8C-8463-E4224E7178F6}" type="slidenum">
              <a:rPr lang="en-GB" smtClean="0"/>
              <a:t>‹#›</a:t>
            </a:fld>
            <a:endParaRPr lang="en-GB"/>
          </a:p>
        </p:txBody>
      </p:sp>
    </p:spTree>
    <p:extLst>
      <p:ext uri="{BB962C8B-B14F-4D97-AF65-F5344CB8AC3E}">
        <p14:creationId xmlns:p14="http://schemas.microsoft.com/office/powerpoint/2010/main" val="1947738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facebook.com/BarrowSupport" TargetMode="External"/><Relationship Id="rId3" Type="http://schemas.openxmlformats.org/officeDocument/2006/relationships/image" Target="../media/image2.png"/><Relationship Id="rId7" Type="http://schemas.openxmlformats.org/officeDocument/2006/relationships/hyperlink" Target="http://www.family-action.org.uk/what-we-do/children-families/0-19/"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mailto:familyline@family-action.org.uk" TargetMode="External"/><Relationship Id="rId5" Type="http://schemas.openxmlformats.org/officeDocument/2006/relationships/image" Target="../media/image4.png"/><Relationship Id="rId10" Type="http://schemas.openxmlformats.org/officeDocument/2006/relationships/hyperlink" Target="mailto:barrow@family-action.org.uk" TargetMode="External"/><Relationship Id="rId4" Type="http://schemas.openxmlformats.org/officeDocument/2006/relationships/image" Target="../media/image3.png"/><Relationship Id="rId9" Type="http://schemas.openxmlformats.org/officeDocument/2006/relationships/hyperlink" Target="mailto:melanie.leeder@family-action.org.uk"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Kirsty.Parkinson@family-action.org.uk"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hyperlink" Target="mailto:esme.Docherty@family-action.org.uk" TargetMode="External"/><Relationship Id="rId4" Type="http://schemas.openxmlformats.org/officeDocument/2006/relationships/image" Target="../media/image3.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E6F7C8C-BBF6-BF56-BF75-E4A987455904}"/>
              </a:ext>
            </a:extLst>
          </p:cNvPr>
          <p:cNvGraphicFramePr>
            <a:graphicFrameLocks noGrp="1"/>
          </p:cNvGraphicFramePr>
          <p:nvPr>
            <p:extLst>
              <p:ext uri="{D42A27DB-BD31-4B8C-83A1-F6EECF244321}">
                <p14:modId xmlns:p14="http://schemas.microsoft.com/office/powerpoint/2010/main" val="2412622303"/>
              </p:ext>
            </p:extLst>
          </p:nvPr>
        </p:nvGraphicFramePr>
        <p:xfrm>
          <a:off x="0" y="0"/>
          <a:ext cx="9906000" cy="685800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2622559922"/>
                    </a:ext>
                  </a:extLst>
                </a:gridCol>
                <a:gridCol w="4953000">
                  <a:extLst>
                    <a:ext uri="{9D8B030D-6E8A-4147-A177-3AD203B41FA5}">
                      <a16:colId xmlns:a16="http://schemas.microsoft.com/office/drawing/2014/main" val="410002781"/>
                    </a:ext>
                  </a:extLst>
                </a:gridCol>
              </a:tblGrid>
              <a:tr h="6858000">
                <a:tc>
                  <a:txBody>
                    <a:bodyPr/>
                    <a:lstStyle/>
                    <a:p>
                      <a:endParaRPr lang="en-GB" dirty="0"/>
                    </a:p>
                  </a:txBody>
                  <a:tcPr>
                    <a:gradFill>
                      <a:gsLst>
                        <a:gs pos="0">
                          <a:srgbClr val="D6EEDD"/>
                        </a:gs>
                        <a:gs pos="100000">
                          <a:srgbClr val="A7D9BF"/>
                        </a:gs>
                      </a:gsLst>
                      <a:lin ang="5400000" scaled="1"/>
                    </a:gradFill>
                  </a:tcPr>
                </a:tc>
                <a:tc>
                  <a:txBody>
                    <a:bodyPr/>
                    <a:lstStyle/>
                    <a:p>
                      <a:endParaRPr lang="en-GB" dirty="0"/>
                    </a:p>
                  </a:txBody>
                  <a:tcPr>
                    <a:gradFill>
                      <a:gsLst>
                        <a:gs pos="0">
                          <a:srgbClr val="D6EEDD"/>
                        </a:gs>
                        <a:gs pos="100000">
                          <a:srgbClr val="A7D9BF"/>
                        </a:gs>
                      </a:gsLst>
                      <a:lin ang="5400000" scaled="1"/>
                    </a:gradFill>
                  </a:tcPr>
                </a:tc>
                <a:extLst>
                  <a:ext uri="{0D108BD9-81ED-4DB2-BD59-A6C34878D82A}">
                    <a16:rowId xmlns:a16="http://schemas.microsoft.com/office/drawing/2014/main" val="3178836276"/>
                  </a:ext>
                </a:extLst>
              </a:tr>
            </a:tbl>
          </a:graphicData>
        </a:graphic>
      </p:graphicFrame>
      <p:pic>
        <p:nvPicPr>
          <p:cNvPr id="10" name="Picture 11">
            <a:extLst>
              <a:ext uri="{FF2B5EF4-FFF2-40B4-BE49-F238E27FC236}">
                <a16:creationId xmlns:a16="http://schemas.microsoft.com/office/drawing/2014/main" id="{48979B1F-E612-49D7-F40C-5DA0170A5457}"/>
              </a:ext>
            </a:extLst>
          </p:cNvPr>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5513" r="56718"/>
          <a:stretch/>
        </p:blipFill>
        <p:spPr bwMode="auto">
          <a:xfrm>
            <a:off x="4953000" y="66150"/>
            <a:ext cx="2520000" cy="656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1" name="Picture 3">
            <a:extLst>
              <a:ext uri="{FF2B5EF4-FFF2-40B4-BE49-F238E27FC236}">
                <a16:creationId xmlns:a16="http://schemas.microsoft.com/office/drawing/2014/main" id="{A56F5B32-3DB6-7524-F3F1-3558159579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31757"/>
          <a:stretch>
            <a:fillRect/>
          </a:stretch>
        </p:blipFill>
        <p:spPr bwMode="auto">
          <a:xfrm>
            <a:off x="4887134" y="6414139"/>
            <a:ext cx="2547651"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2" name="Text Box 7">
            <a:extLst>
              <a:ext uri="{FF2B5EF4-FFF2-40B4-BE49-F238E27FC236}">
                <a16:creationId xmlns:a16="http://schemas.microsoft.com/office/drawing/2014/main" id="{07E9D14F-87D0-3223-B063-0316E7B1AFC3}"/>
              </a:ext>
            </a:extLst>
          </p:cNvPr>
          <p:cNvSpPr txBox="1">
            <a:spLocks noChangeArrowheads="1"/>
          </p:cNvSpPr>
          <p:nvPr/>
        </p:nvSpPr>
        <p:spPr bwMode="auto">
          <a:xfrm>
            <a:off x="5255801" y="6629202"/>
            <a:ext cx="1528419" cy="204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600" b="0" i="0" u="none" strike="noStrike" cap="none" normalizeH="0" baseline="0" dirty="0">
                <a:ln>
                  <a:noFill/>
                </a:ln>
                <a:solidFill>
                  <a:srgbClr val="000000"/>
                </a:solidFill>
                <a:effectLst/>
                <a:latin typeface="VAG Rounded Std" panose="020F0502020204020204" pitchFamily="34" charset="0"/>
              </a:rPr>
              <a:t>Registered Charity Number: 264 713</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pic>
        <p:nvPicPr>
          <p:cNvPr id="16" name="Picture 11">
            <a:extLst>
              <a:ext uri="{FF2B5EF4-FFF2-40B4-BE49-F238E27FC236}">
                <a16:creationId xmlns:a16="http://schemas.microsoft.com/office/drawing/2014/main" id="{34F55276-70BF-F347-51F7-0A4F7049F4BD}"/>
              </a:ext>
            </a:extLst>
          </p:cNvPr>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5513" r="56718"/>
          <a:stretch/>
        </p:blipFill>
        <p:spPr bwMode="auto">
          <a:xfrm>
            <a:off x="105347" y="83213"/>
            <a:ext cx="2520000" cy="656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7" name="Picture 3">
            <a:extLst>
              <a:ext uri="{FF2B5EF4-FFF2-40B4-BE49-F238E27FC236}">
                <a16:creationId xmlns:a16="http://schemas.microsoft.com/office/drawing/2014/main" id="{22B6CE10-BF59-17D6-848D-DF68D62A70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31757"/>
          <a:stretch>
            <a:fillRect/>
          </a:stretch>
        </p:blipFill>
        <p:spPr bwMode="auto">
          <a:xfrm>
            <a:off x="39481" y="6431202"/>
            <a:ext cx="2547651"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8" name="Text Box 7">
            <a:extLst>
              <a:ext uri="{FF2B5EF4-FFF2-40B4-BE49-F238E27FC236}">
                <a16:creationId xmlns:a16="http://schemas.microsoft.com/office/drawing/2014/main" id="{1D19FAA7-541F-6F6A-91C0-145257248643}"/>
              </a:ext>
            </a:extLst>
          </p:cNvPr>
          <p:cNvSpPr txBox="1">
            <a:spLocks noChangeArrowheads="1"/>
          </p:cNvSpPr>
          <p:nvPr/>
        </p:nvSpPr>
        <p:spPr bwMode="auto">
          <a:xfrm>
            <a:off x="408148" y="6646265"/>
            <a:ext cx="1528419" cy="204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600" b="0" i="0" u="none" strike="noStrike" cap="none" normalizeH="0" baseline="0" dirty="0">
                <a:ln>
                  <a:noFill/>
                </a:ln>
                <a:solidFill>
                  <a:srgbClr val="000000"/>
                </a:solidFill>
                <a:effectLst/>
                <a:latin typeface="VAG Rounded Std" panose="020F0502020204020204" pitchFamily="34" charset="0"/>
              </a:rPr>
              <a:t>Registered Charity Number: 264 713</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29" name="Rectangle 28">
            <a:extLst>
              <a:ext uri="{FF2B5EF4-FFF2-40B4-BE49-F238E27FC236}">
                <a16:creationId xmlns:a16="http://schemas.microsoft.com/office/drawing/2014/main" id="{2818A502-CB75-4D60-2DB3-664F638396C4}"/>
              </a:ext>
            </a:extLst>
          </p:cNvPr>
          <p:cNvSpPr>
            <a:spLocks/>
          </p:cNvSpPr>
          <p:nvPr/>
        </p:nvSpPr>
        <p:spPr>
          <a:xfrm>
            <a:off x="425005" y="1247774"/>
            <a:ext cx="4064216" cy="5092065"/>
          </a:xfrm>
          <a:prstGeom prst="rect">
            <a:avLst/>
          </a:prstGeom>
          <a:solidFill>
            <a:schemeClr val="bg1">
              <a:alpha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a:extLst>
              <a:ext uri="{FF2B5EF4-FFF2-40B4-BE49-F238E27FC236}">
                <a16:creationId xmlns:a16="http://schemas.microsoft.com/office/drawing/2014/main" id="{E02680C2-D0B8-D7C0-512A-AC851154FEEE}"/>
              </a:ext>
            </a:extLst>
          </p:cNvPr>
          <p:cNvSpPr>
            <a:spLocks/>
          </p:cNvSpPr>
          <p:nvPr/>
        </p:nvSpPr>
        <p:spPr>
          <a:xfrm>
            <a:off x="5481557" y="1247774"/>
            <a:ext cx="3882949" cy="5107378"/>
          </a:xfrm>
          <a:prstGeom prst="rect">
            <a:avLst/>
          </a:prstGeom>
          <a:solidFill>
            <a:schemeClr val="bg1">
              <a:alpha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471655</a:t>
            </a:r>
          </a:p>
        </p:txBody>
      </p:sp>
      <p:pic>
        <p:nvPicPr>
          <p:cNvPr id="1027" name="Picture 2" descr="Shape&#10;&#10;Description automatically generated with low confidence">
            <a:extLst>
              <a:ext uri="{FF2B5EF4-FFF2-40B4-BE49-F238E27FC236}">
                <a16:creationId xmlns:a16="http://schemas.microsoft.com/office/drawing/2014/main" id="{FC81E608-FDFC-A628-9A2F-51891CB831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85444" y="4603631"/>
            <a:ext cx="2419350" cy="223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22" name="Picture 2" descr="Shape&#10;&#10;Description automatically generated with low confidence">
            <a:extLst>
              <a:ext uri="{FF2B5EF4-FFF2-40B4-BE49-F238E27FC236}">
                <a16:creationId xmlns:a16="http://schemas.microsoft.com/office/drawing/2014/main" id="{9A9BACCA-304E-2F55-FF1E-2DE425911B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3650" y="4603631"/>
            <a:ext cx="2419350" cy="223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3" name="Group 2">
            <a:extLst>
              <a:ext uri="{FF2B5EF4-FFF2-40B4-BE49-F238E27FC236}">
                <a16:creationId xmlns:a16="http://schemas.microsoft.com/office/drawing/2014/main" id="{1D4D8F54-6A89-83C4-94E6-FD34414B07BF}"/>
              </a:ext>
            </a:extLst>
          </p:cNvPr>
          <p:cNvGrpSpPr/>
          <p:nvPr/>
        </p:nvGrpSpPr>
        <p:grpSpPr>
          <a:xfrm>
            <a:off x="3311510" y="-28662"/>
            <a:ext cx="1575624" cy="814669"/>
            <a:chOff x="8225029" y="10764"/>
            <a:chExt cx="1575624" cy="814669"/>
          </a:xfrm>
        </p:grpSpPr>
        <p:sp>
          <p:nvSpPr>
            <p:cNvPr id="4" name="Rectangle 3">
              <a:extLst>
                <a:ext uri="{FF2B5EF4-FFF2-40B4-BE49-F238E27FC236}">
                  <a16:creationId xmlns:a16="http://schemas.microsoft.com/office/drawing/2014/main" id="{ED12EBC8-0776-6A8A-4D15-19206CCD48DA}"/>
                </a:ext>
              </a:extLst>
            </p:cNvPr>
            <p:cNvSpPr/>
            <p:nvPr/>
          </p:nvSpPr>
          <p:spPr>
            <a:xfrm rot="19500468">
              <a:off x="8368221" y="297943"/>
              <a:ext cx="617232" cy="30434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descr="A green arrow with black text&#10;&#10;Description automatically generated">
              <a:extLst>
                <a:ext uri="{FF2B5EF4-FFF2-40B4-BE49-F238E27FC236}">
                  <a16:creationId xmlns:a16="http://schemas.microsoft.com/office/drawing/2014/main" id="{60EBACE1-40E0-87D5-D8A5-6DC7875663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5029" y="10764"/>
              <a:ext cx="1575624" cy="814669"/>
            </a:xfrm>
            <a:prstGeom prst="rect">
              <a:avLst/>
            </a:prstGeom>
          </p:spPr>
        </p:pic>
      </p:grpSp>
      <p:grpSp>
        <p:nvGrpSpPr>
          <p:cNvPr id="6" name="Group 5">
            <a:extLst>
              <a:ext uri="{FF2B5EF4-FFF2-40B4-BE49-F238E27FC236}">
                <a16:creationId xmlns:a16="http://schemas.microsoft.com/office/drawing/2014/main" id="{412506DD-1948-AD0E-C2B9-00D03A1A3CA2}"/>
              </a:ext>
            </a:extLst>
          </p:cNvPr>
          <p:cNvGrpSpPr/>
          <p:nvPr/>
        </p:nvGrpSpPr>
        <p:grpSpPr>
          <a:xfrm>
            <a:off x="8225029" y="-28663"/>
            <a:ext cx="1575624" cy="814669"/>
            <a:chOff x="8225029" y="10764"/>
            <a:chExt cx="1575624" cy="814669"/>
          </a:xfrm>
        </p:grpSpPr>
        <p:sp>
          <p:nvSpPr>
            <p:cNvPr id="7" name="Rectangle 6">
              <a:extLst>
                <a:ext uri="{FF2B5EF4-FFF2-40B4-BE49-F238E27FC236}">
                  <a16:creationId xmlns:a16="http://schemas.microsoft.com/office/drawing/2014/main" id="{64153A86-51EA-343D-C5E2-78EB77AA902D}"/>
                </a:ext>
              </a:extLst>
            </p:cNvPr>
            <p:cNvSpPr/>
            <p:nvPr/>
          </p:nvSpPr>
          <p:spPr>
            <a:xfrm rot="19500468">
              <a:off x="8368221" y="297943"/>
              <a:ext cx="617232" cy="30434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A green arrow with black text&#10;&#10;Description automatically generated">
              <a:extLst>
                <a:ext uri="{FF2B5EF4-FFF2-40B4-BE49-F238E27FC236}">
                  <a16:creationId xmlns:a16="http://schemas.microsoft.com/office/drawing/2014/main" id="{D45480CF-675B-90E0-97D5-9BB317CD9B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5029" y="10764"/>
              <a:ext cx="1575624" cy="814669"/>
            </a:xfrm>
            <a:prstGeom prst="rect">
              <a:avLst/>
            </a:prstGeom>
          </p:spPr>
        </p:pic>
      </p:grpSp>
      <p:pic>
        <p:nvPicPr>
          <p:cNvPr id="15" name="Picture 14">
            <a:extLst>
              <a:ext uri="{FF2B5EF4-FFF2-40B4-BE49-F238E27FC236}">
                <a16:creationId xmlns:a16="http://schemas.microsoft.com/office/drawing/2014/main" id="{21F834BC-239F-B4E1-1213-3BAC1D262B5C}"/>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3360" y="771267"/>
            <a:ext cx="4395158" cy="656321"/>
          </a:xfrm>
          <a:prstGeom prst="rect">
            <a:avLst/>
          </a:prstGeom>
          <a:noFill/>
          <a:ln>
            <a:noFill/>
          </a:ln>
        </p:spPr>
      </p:pic>
      <p:sp>
        <p:nvSpPr>
          <p:cNvPr id="19" name="Text Box 2">
            <a:extLst>
              <a:ext uri="{FF2B5EF4-FFF2-40B4-BE49-F238E27FC236}">
                <a16:creationId xmlns:a16="http://schemas.microsoft.com/office/drawing/2014/main" id="{3A16DFFF-7E7F-8965-D0BC-921CAA934717}"/>
              </a:ext>
            </a:extLst>
          </p:cNvPr>
          <p:cNvSpPr txBox="1">
            <a:spLocks noChangeArrowheads="1"/>
          </p:cNvSpPr>
          <p:nvPr/>
        </p:nvSpPr>
        <p:spPr bwMode="auto">
          <a:xfrm>
            <a:off x="808413" y="927394"/>
            <a:ext cx="3633868" cy="479425"/>
          </a:xfrm>
          <a:prstGeom prst="rect">
            <a:avLst/>
          </a:prstGeom>
          <a:noFill/>
          <a:ln w="9525">
            <a:noFill/>
            <a:miter lim="800000"/>
            <a:headEnd/>
            <a:tailEnd/>
          </a:ln>
        </p:spPr>
        <p:txBody>
          <a:bodyPr rot="0" vert="horz" wrap="square" lIns="91440" tIns="45720" rIns="91440" bIns="45720" anchor="t" anchorCtr="0">
            <a:noAutofit/>
          </a:bodyPr>
          <a:lstStyle/>
          <a:p>
            <a:r>
              <a:rPr lang="en-GB" sz="1200" b="1" dirty="0">
                <a:solidFill>
                  <a:srgbClr val="006458"/>
                </a:solidFill>
                <a:effectLst/>
                <a:latin typeface="VAG Rounded Std" panose="020F0502020204020204" pitchFamily="34" charset="0"/>
                <a:ea typeface="NeueHaasGroteskDisp Pro"/>
                <a:cs typeface="NeueHaasGroteskDisp Pro"/>
              </a:rPr>
              <a:t>0 – 19 Child and Family Support Services – Barrow</a:t>
            </a:r>
            <a:endParaRPr lang="en-GB" sz="900" dirty="0">
              <a:effectLst/>
              <a:latin typeface="VAG Rounded Std" panose="020F0502020204020204" pitchFamily="34" charset="0"/>
              <a:ea typeface="NeueHaasGroteskDisp Pro"/>
              <a:cs typeface="NeueHaasGroteskDisp Pro"/>
            </a:endParaRPr>
          </a:p>
        </p:txBody>
      </p:sp>
      <p:cxnSp>
        <p:nvCxnSpPr>
          <p:cNvPr id="21" name="Straight Connector 20">
            <a:extLst>
              <a:ext uri="{FF2B5EF4-FFF2-40B4-BE49-F238E27FC236}">
                <a16:creationId xmlns:a16="http://schemas.microsoft.com/office/drawing/2014/main" id="{9C07A3AC-663A-F869-1200-0C03B080F714}"/>
              </a:ext>
            </a:extLst>
          </p:cNvPr>
          <p:cNvCxnSpPr>
            <a:cxnSpLocks/>
          </p:cNvCxnSpPr>
          <p:nvPr/>
        </p:nvCxnSpPr>
        <p:spPr>
          <a:xfrm>
            <a:off x="5545132" y="2097041"/>
            <a:ext cx="3714750" cy="0"/>
          </a:xfrm>
          <a:prstGeom prst="line">
            <a:avLst/>
          </a:prstGeom>
          <a:ln>
            <a:solidFill>
              <a:srgbClr val="006458"/>
            </a:solidFill>
          </a:ln>
        </p:spPr>
        <p:style>
          <a:lnRef idx="1">
            <a:schemeClr val="accent1"/>
          </a:lnRef>
          <a:fillRef idx="0">
            <a:schemeClr val="accent1"/>
          </a:fillRef>
          <a:effectRef idx="0">
            <a:schemeClr val="accent1"/>
          </a:effectRef>
          <a:fontRef idx="minor">
            <a:schemeClr val="tx1"/>
          </a:fontRef>
        </p:style>
      </p:cxnSp>
      <p:pic>
        <p:nvPicPr>
          <p:cNvPr id="30" name="Picture 29">
            <a:extLst>
              <a:ext uri="{FF2B5EF4-FFF2-40B4-BE49-F238E27FC236}">
                <a16:creationId xmlns:a16="http://schemas.microsoft.com/office/drawing/2014/main" id="{FFE3FE98-ADEE-6AFB-FF35-B247675DB3B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97482" y="690433"/>
            <a:ext cx="4210050" cy="813337"/>
          </a:xfrm>
          <a:prstGeom prst="rect">
            <a:avLst/>
          </a:prstGeom>
          <a:noFill/>
          <a:ln>
            <a:noFill/>
          </a:ln>
        </p:spPr>
      </p:pic>
      <p:sp>
        <p:nvSpPr>
          <p:cNvPr id="31" name="TextBox 30">
            <a:extLst>
              <a:ext uri="{FF2B5EF4-FFF2-40B4-BE49-F238E27FC236}">
                <a16:creationId xmlns:a16="http://schemas.microsoft.com/office/drawing/2014/main" id="{A55304D1-5E5C-3E13-803E-3D6C10271028}"/>
              </a:ext>
            </a:extLst>
          </p:cNvPr>
          <p:cNvSpPr txBox="1"/>
          <p:nvPr/>
        </p:nvSpPr>
        <p:spPr>
          <a:xfrm flipH="1">
            <a:off x="5390840" y="860739"/>
            <a:ext cx="3949938" cy="408932"/>
          </a:xfrm>
          <a:prstGeom prst="rect">
            <a:avLst/>
          </a:prstGeom>
          <a:noFill/>
        </p:spPr>
        <p:txBody>
          <a:bodyPr wrap="square" lIns="91440" tIns="45720" rIns="91440" bIns="45720" rtlCol="0" anchor="t">
            <a:spAutoFit/>
          </a:bodyPr>
          <a:lstStyle/>
          <a:p>
            <a:pPr algn="ctr"/>
            <a:r>
              <a:rPr lang="en-GB" sz="2000" b="1" dirty="0">
                <a:solidFill>
                  <a:srgbClr val="006458"/>
                </a:solidFill>
                <a:latin typeface="VAG Rounded Std"/>
              </a:rPr>
              <a:t>	</a:t>
            </a:r>
            <a:r>
              <a:rPr lang="en-GB" sz="2000" b="1" dirty="0" err="1">
                <a:solidFill>
                  <a:srgbClr val="006458"/>
                </a:solidFill>
                <a:latin typeface="VAG Rounded Std"/>
              </a:rPr>
              <a:t>Whats’s</a:t>
            </a:r>
            <a:r>
              <a:rPr lang="en-GB" sz="2000" b="1" dirty="0">
                <a:solidFill>
                  <a:srgbClr val="006458"/>
                </a:solidFill>
                <a:latin typeface="VAG Rounded Std"/>
              </a:rPr>
              <a:t> On Guide</a:t>
            </a:r>
            <a:endParaRPr lang="en-GB" sz="2000" b="1" dirty="0">
              <a:solidFill>
                <a:srgbClr val="006458"/>
              </a:solidFill>
              <a:latin typeface="VAG Rounded Std" panose="020F0502020204020204" pitchFamily="34" charset="0"/>
            </a:endParaRPr>
          </a:p>
        </p:txBody>
      </p:sp>
      <p:sp>
        <p:nvSpPr>
          <p:cNvPr id="1047" name="TextBox 1046">
            <a:extLst>
              <a:ext uri="{FF2B5EF4-FFF2-40B4-BE49-F238E27FC236}">
                <a16:creationId xmlns:a16="http://schemas.microsoft.com/office/drawing/2014/main" id="{D6DC1D18-E9FE-E5C5-472C-0312FEE1555E}"/>
              </a:ext>
            </a:extLst>
          </p:cNvPr>
          <p:cNvSpPr txBox="1"/>
          <p:nvPr/>
        </p:nvSpPr>
        <p:spPr>
          <a:xfrm>
            <a:off x="-4043838" y="4775201"/>
            <a:ext cx="3953715" cy="276999"/>
          </a:xfrm>
          <a:prstGeom prst="rect">
            <a:avLst/>
          </a:prstGeom>
          <a:noFill/>
        </p:spPr>
        <p:txBody>
          <a:bodyPr wrap="square" rtlCol="0">
            <a:spAutoFit/>
          </a:bodyPr>
          <a:lstStyle/>
          <a:p>
            <a:pPr marL="0" marR="0" indent="0" algn="ctr">
              <a:spcBef>
                <a:spcPts val="0"/>
              </a:spcBef>
            </a:pPr>
            <a:r>
              <a:rPr lang="en-US" sz="1200" b="1" kern="1400" dirty="0">
                <a:solidFill>
                  <a:schemeClr val="tx1">
                    <a:lumMod val="75000"/>
                    <a:lumOff val="25000"/>
                  </a:schemeClr>
                </a:solidFill>
                <a:latin typeface="VAG Rounded Std" panose="020F0502020204020204" pitchFamily="34" charset="0"/>
              </a:rPr>
              <a:t>	</a:t>
            </a:r>
            <a:endParaRPr lang="en-US" sz="1200" b="1" kern="1400" dirty="0">
              <a:ln>
                <a:noFill/>
              </a:ln>
              <a:solidFill>
                <a:schemeClr val="tx1">
                  <a:lumMod val="75000"/>
                  <a:lumOff val="25000"/>
                </a:schemeClr>
              </a:solidFill>
              <a:effectLst/>
              <a:latin typeface="VAG Rounded Std" panose="020F0502020204020204" pitchFamily="34" charset="0"/>
            </a:endParaRPr>
          </a:p>
        </p:txBody>
      </p:sp>
      <p:sp>
        <p:nvSpPr>
          <p:cNvPr id="1048" name="Text Box 1">
            <a:extLst>
              <a:ext uri="{FF2B5EF4-FFF2-40B4-BE49-F238E27FC236}">
                <a16:creationId xmlns:a16="http://schemas.microsoft.com/office/drawing/2014/main" id="{38748986-24F7-5B57-1ACA-72F67A224254}"/>
              </a:ext>
            </a:extLst>
          </p:cNvPr>
          <p:cNvSpPr txBox="1">
            <a:spLocks noChangeArrowheads="1"/>
          </p:cNvSpPr>
          <p:nvPr/>
        </p:nvSpPr>
        <p:spPr bwMode="auto">
          <a:xfrm>
            <a:off x="5493422" y="1331885"/>
            <a:ext cx="3818169" cy="33548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lumMod val="75000"/>
                    <a:lumOff val="25000"/>
                  </a:schemeClr>
                </a:solidFill>
                <a:effectLst/>
                <a:latin typeface="VAG Rounded Std" panose="020F0502020204020204" pitchFamily="34" charset="0"/>
              </a:rPr>
              <a:t>For further details of our services please contact one of our </a:t>
            </a:r>
            <a:r>
              <a:rPr kumimoji="0" lang="en-US" altLang="en-US" b="1" i="0" u="none" strike="noStrike" cap="none" normalizeH="0" baseline="0" dirty="0" err="1">
                <a:ln>
                  <a:noFill/>
                </a:ln>
                <a:solidFill>
                  <a:schemeClr val="tx1">
                    <a:lumMod val="75000"/>
                    <a:lumOff val="25000"/>
                  </a:schemeClr>
                </a:solidFill>
                <a:effectLst/>
                <a:latin typeface="VAG Rounded Std" panose="020F0502020204020204" pitchFamily="34" charset="0"/>
              </a:rPr>
              <a:t>centres</a:t>
            </a:r>
            <a:r>
              <a:rPr kumimoji="0" lang="en-US" altLang="en-US" b="1" i="0" u="none" strike="noStrike" cap="none" normalizeH="0" baseline="0" dirty="0">
                <a:ln>
                  <a:noFill/>
                </a:ln>
                <a:solidFill>
                  <a:schemeClr val="tx1">
                    <a:lumMod val="75000"/>
                    <a:lumOff val="25000"/>
                  </a:schemeClr>
                </a:solidFill>
                <a:effectLst/>
                <a:latin typeface="VAG Rounded Std" panose="020F0502020204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 b="1" i="0" u="none" strike="noStrike" cap="none" normalizeH="0" baseline="0" dirty="0">
              <a:ln>
                <a:noFill/>
              </a:ln>
              <a:solidFill>
                <a:srgbClr val="006458"/>
              </a:solidFill>
              <a:effectLst/>
              <a:latin typeface="VAG Rounded Std" panose="020F05020202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rgbClr val="006458"/>
              </a:solidFill>
              <a:effectLst/>
              <a:latin typeface="VAG Rounded Std" panose="020F05020202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6458"/>
                </a:solidFill>
                <a:effectLst/>
                <a:latin typeface="VAG Rounded Std" panose="020F0502020204020204" pitchFamily="34" charset="0"/>
              </a:rPr>
              <a:t>Bram </a:t>
            </a:r>
            <a:r>
              <a:rPr kumimoji="0" lang="en-US" altLang="en-US" sz="1400" b="1" i="0" u="none" strike="noStrike" cap="none" normalizeH="0" baseline="0" dirty="0" err="1">
                <a:ln>
                  <a:noFill/>
                </a:ln>
                <a:solidFill>
                  <a:srgbClr val="006458"/>
                </a:solidFill>
                <a:effectLst/>
                <a:latin typeface="VAG Rounded Std" panose="020F0502020204020204" pitchFamily="34" charset="0"/>
              </a:rPr>
              <a:t>Longstaffe</a:t>
            </a:r>
            <a:r>
              <a:rPr kumimoji="0" lang="en-US" altLang="en-US" sz="1400" b="0" i="0" u="none" strike="noStrike" cap="none" normalizeH="0" baseline="0" dirty="0">
                <a:ln>
                  <a:noFill/>
                </a:ln>
                <a:solidFill>
                  <a:srgbClr val="327E8F"/>
                </a:solidFill>
                <a:effectLst/>
                <a:latin typeface="VAG Rounded Std" panose="020F0502020204020204" pitchFamily="34" charset="0"/>
              </a:rPr>
              <a:t> </a:t>
            </a:r>
            <a:r>
              <a:rPr kumimoji="0" lang="en-US" altLang="en-US" sz="1400" b="0" i="0" u="none" strike="noStrike" cap="none" normalizeH="0" baseline="0" dirty="0">
                <a:ln>
                  <a:noFill/>
                </a:ln>
                <a:solidFill>
                  <a:srgbClr val="000000"/>
                </a:solidFill>
                <a:effectLst/>
                <a:latin typeface="VAG Rounded Std" panose="020F0502020204020204" pitchFamily="34" charset="0"/>
              </a:rPr>
              <a:t>Farm Street, LA14 2RX	  </a:t>
            </a:r>
            <a:r>
              <a:rPr kumimoji="0" lang="en-US" altLang="en-US" sz="1400" b="1" i="0" u="none" strike="noStrike" cap="none" normalizeH="0" baseline="0" dirty="0">
                <a:ln>
                  <a:noFill/>
                </a:ln>
                <a:solidFill>
                  <a:srgbClr val="000000"/>
                </a:solidFill>
                <a:effectLst/>
                <a:latin typeface="VAG Rounded Std" panose="020F0502020204020204" pitchFamily="34" charset="0"/>
              </a:rPr>
              <a:t>01229 821825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6458"/>
                </a:solidFill>
                <a:effectLst/>
                <a:latin typeface="VAG Rounded Std" panose="020F0502020204020204" pitchFamily="34" charset="0"/>
              </a:rPr>
              <a:t>Dalton</a:t>
            </a:r>
            <a:r>
              <a:rPr kumimoji="0" lang="en-US" altLang="en-US" sz="1400" b="0" i="0" u="none" strike="noStrike" cap="none" normalizeH="0" baseline="0" dirty="0">
                <a:ln>
                  <a:noFill/>
                </a:ln>
                <a:solidFill>
                  <a:srgbClr val="000000"/>
                </a:solidFill>
                <a:effectLst/>
                <a:latin typeface="VAG Rounded Std" panose="020F0502020204020204" pitchFamily="34" charset="0"/>
              </a:rPr>
              <a:t> Nelson Street, LA15 8AF              	  </a:t>
            </a:r>
            <a:r>
              <a:rPr kumimoji="0" lang="en-US" altLang="en-US" sz="1400" b="1" i="0" u="none" strike="noStrike" cap="none" normalizeH="0" baseline="0" dirty="0">
                <a:ln>
                  <a:noFill/>
                </a:ln>
                <a:solidFill>
                  <a:srgbClr val="000000"/>
                </a:solidFill>
                <a:effectLst/>
                <a:latin typeface="VAG Rounded Std" panose="020F0502020204020204" pitchFamily="34" charset="0"/>
              </a:rPr>
              <a:t>01229 821855</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6458"/>
                </a:solidFill>
                <a:effectLst/>
                <a:latin typeface="VAG Rounded Std" panose="020F0502020204020204" pitchFamily="34" charset="0"/>
              </a:rPr>
              <a:t>Greengate</a:t>
            </a:r>
            <a:r>
              <a:rPr kumimoji="0" lang="en-US" altLang="en-US" sz="1400" b="1" i="0" u="none" strike="noStrike" cap="none" normalizeH="0" baseline="0" dirty="0">
                <a:ln>
                  <a:noFill/>
                </a:ln>
                <a:solidFill>
                  <a:srgbClr val="22A89B"/>
                </a:solidFill>
                <a:effectLst/>
                <a:latin typeface="VAG Rounded Std" panose="020F0502020204020204" pitchFamily="34" charset="0"/>
              </a:rPr>
              <a:t> </a:t>
            </a:r>
            <a:r>
              <a:rPr kumimoji="0" lang="en-US" altLang="en-US" sz="1400" b="0" i="0" u="none" strike="noStrike" cap="none" normalizeH="0" baseline="0" dirty="0" err="1">
                <a:ln>
                  <a:noFill/>
                </a:ln>
                <a:solidFill>
                  <a:srgbClr val="000000"/>
                </a:solidFill>
                <a:effectLst/>
                <a:latin typeface="VAG Rounded Std" panose="020F0502020204020204" pitchFamily="34" charset="0"/>
              </a:rPr>
              <a:t>Greengate</a:t>
            </a:r>
            <a:r>
              <a:rPr kumimoji="0" lang="en-US" altLang="en-US" sz="1400" b="0" i="0" u="none" strike="noStrike" cap="none" normalizeH="0" baseline="0" dirty="0">
                <a:ln>
                  <a:noFill/>
                </a:ln>
                <a:solidFill>
                  <a:srgbClr val="000000"/>
                </a:solidFill>
                <a:effectLst/>
                <a:latin typeface="VAG Rounded Std" panose="020F0502020204020204" pitchFamily="34" charset="0"/>
              </a:rPr>
              <a:t> Street, LA14 1BG 	  </a:t>
            </a:r>
            <a:r>
              <a:rPr kumimoji="0" lang="en-US" altLang="en-US" sz="1400" b="1" i="0" u="none" strike="noStrike" cap="none" normalizeH="0" baseline="0" dirty="0">
                <a:ln>
                  <a:noFill/>
                </a:ln>
                <a:solidFill>
                  <a:srgbClr val="000000"/>
                </a:solidFill>
                <a:effectLst/>
                <a:latin typeface="VAG Rounded Std" panose="020F0502020204020204" pitchFamily="34" charset="0"/>
              </a:rPr>
              <a:t>01229 821855</a:t>
            </a:r>
            <a:endParaRPr kumimoji="0" lang="en-US" altLang="en-US" sz="1400" b="0" i="0" u="none" strike="noStrike" cap="none" normalizeH="0" baseline="0" dirty="0">
              <a:ln>
                <a:noFill/>
              </a:ln>
              <a:solidFill>
                <a:srgbClr val="000000"/>
              </a:solidFill>
              <a:effectLst/>
              <a:latin typeface="VAG Rounded Std" panose="020F05020202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err="1">
                <a:ln>
                  <a:noFill/>
                </a:ln>
                <a:solidFill>
                  <a:srgbClr val="006458"/>
                </a:solidFill>
                <a:effectLst/>
                <a:latin typeface="VAG Rounded Std" panose="020F0502020204020204" pitchFamily="34" charset="0"/>
              </a:rPr>
              <a:t>Hindpool</a:t>
            </a:r>
            <a:r>
              <a:rPr kumimoji="0" lang="en-US" altLang="en-US" sz="1400" b="0" i="0" u="none" strike="noStrike" cap="none" normalizeH="0" baseline="0" dirty="0">
                <a:ln>
                  <a:noFill/>
                </a:ln>
                <a:solidFill>
                  <a:srgbClr val="327E8F"/>
                </a:solidFill>
                <a:effectLst/>
                <a:latin typeface="VAG Rounded Std" panose="020F0502020204020204" pitchFamily="34" charset="0"/>
              </a:rPr>
              <a:t> </a:t>
            </a:r>
            <a:r>
              <a:rPr kumimoji="0" lang="en-US" altLang="en-US" sz="1400" b="0" i="0" u="none" strike="noStrike" cap="none" normalizeH="0" baseline="0" dirty="0">
                <a:ln>
                  <a:noFill/>
                </a:ln>
                <a:solidFill>
                  <a:srgbClr val="000000"/>
                </a:solidFill>
                <a:effectLst/>
                <a:latin typeface="VAG Rounded Std" panose="020F0502020204020204" pitchFamily="34" charset="0"/>
              </a:rPr>
              <a:t>Bath Street, LA14 5TS	        	  </a:t>
            </a:r>
            <a:r>
              <a:rPr kumimoji="0" lang="en-US" altLang="en-US" sz="1400" b="1" i="0" u="none" strike="noStrike" cap="none" normalizeH="0" baseline="0" dirty="0">
                <a:ln>
                  <a:noFill/>
                </a:ln>
                <a:solidFill>
                  <a:srgbClr val="000000"/>
                </a:solidFill>
                <a:effectLst/>
                <a:latin typeface="VAG Rounded Std" panose="020F0502020204020204" pitchFamily="34" charset="0"/>
              </a:rPr>
              <a:t>01229 827300</a:t>
            </a:r>
            <a:endParaRPr kumimoji="0" lang="en-US" altLang="en-US" sz="1400" b="0" i="0" u="none" strike="noStrike" cap="none" normalizeH="0" baseline="0" dirty="0">
              <a:ln>
                <a:noFill/>
              </a:ln>
              <a:solidFill>
                <a:srgbClr val="000000"/>
              </a:solidFill>
              <a:effectLst/>
              <a:latin typeface="VAG Rounded Std" panose="020F05020202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err="1">
                <a:ln>
                  <a:noFill/>
                </a:ln>
                <a:solidFill>
                  <a:srgbClr val="006458"/>
                </a:solidFill>
                <a:effectLst/>
                <a:latin typeface="VAG Rounded Std" panose="020F0502020204020204" pitchFamily="34" charset="0"/>
              </a:rPr>
              <a:t>Ormsgill</a:t>
            </a:r>
            <a:r>
              <a:rPr kumimoji="0" lang="en-US" altLang="en-US" sz="1400" b="0" i="0" u="none" strike="noStrike" cap="none" normalizeH="0" baseline="0" dirty="0">
                <a:ln>
                  <a:noFill/>
                </a:ln>
                <a:solidFill>
                  <a:srgbClr val="327E8F"/>
                </a:solidFill>
                <a:effectLst/>
                <a:latin typeface="VAG Rounded Std" panose="020F0502020204020204" pitchFamily="34" charset="0"/>
              </a:rPr>
              <a:t> </a:t>
            </a:r>
            <a:r>
              <a:rPr kumimoji="0" lang="en-US" altLang="en-US" sz="1400" b="0" i="0" u="none" strike="noStrike" cap="none" normalizeH="0" baseline="0" dirty="0">
                <a:ln>
                  <a:noFill/>
                </a:ln>
                <a:solidFill>
                  <a:srgbClr val="000000"/>
                </a:solidFill>
                <a:effectLst/>
                <a:latin typeface="VAG Rounded Std" panose="020F0502020204020204" pitchFamily="34" charset="0"/>
              </a:rPr>
              <a:t>Millstone Avenue, LA14 4BP  	  </a:t>
            </a:r>
            <a:r>
              <a:rPr kumimoji="0" lang="en-US" altLang="en-US" sz="1400" b="1" i="0" u="none" strike="noStrike" cap="none" normalizeH="0" baseline="0" dirty="0">
                <a:ln>
                  <a:noFill/>
                </a:ln>
                <a:solidFill>
                  <a:srgbClr val="000000"/>
                </a:solidFill>
                <a:effectLst/>
                <a:latin typeface="VAG Rounded Std" panose="020F0502020204020204" pitchFamily="34" charset="0"/>
              </a:rPr>
              <a:t>01229 408190</a:t>
            </a:r>
            <a:endParaRPr kumimoji="0" lang="en-US" altLang="en-US" sz="1400" b="0" i="0" u="none" strike="noStrike" cap="none" normalizeH="0" baseline="0" dirty="0">
              <a:ln>
                <a:noFill/>
              </a:ln>
              <a:solidFill>
                <a:srgbClr val="000000"/>
              </a:solidFill>
              <a:effectLst/>
              <a:latin typeface="VAG Rounded Std" panose="020F05020202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6458"/>
                </a:solidFill>
                <a:effectLst/>
                <a:latin typeface="VAG Rounded Std" panose="020F0502020204020204" pitchFamily="34" charset="0"/>
              </a:rPr>
              <a:t>Walney</a:t>
            </a:r>
            <a:r>
              <a:rPr kumimoji="0" lang="en-US" altLang="en-US" sz="1400" b="0" i="0" u="none" strike="noStrike" cap="none" normalizeH="0" baseline="0" dirty="0">
                <a:ln>
                  <a:noFill/>
                </a:ln>
                <a:solidFill>
                  <a:srgbClr val="327E8F"/>
                </a:solidFill>
                <a:effectLst/>
                <a:latin typeface="VAG Rounded Std" panose="020F0502020204020204" pitchFamily="34" charset="0"/>
              </a:rPr>
              <a:t> </a:t>
            </a:r>
            <a:r>
              <a:rPr kumimoji="0" lang="en-US" altLang="en-US" sz="1400" b="0" i="0" u="none" strike="noStrike" cap="none" normalizeH="0" baseline="0" dirty="0">
                <a:ln>
                  <a:noFill/>
                </a:ln>
                <a:solidFill>
                  <a:srgbClr val="000000"/>
                </a:solidFill>
                <a:effectLst/>
                <a:latin typeface="VAG Rounded Std" panose="020F0502020204020204" pitchFamily="34" charset="0"/>
              </a:rPr>
              <a:t>Mill Lane, LA14 3NT		  </a:t>
            </a:r>
            <a:r>
              <a:rPr kumimoji="0" lang="en-US" altLang="en-US" sz="1400" b="1" i="0" u="none" strike="noStrike" cap="none" normalizeH="0" baseline="0" dirty="0">
                <a:ln>
                  <a:noFill/>
                </a:ln>
                <a:solidFill>
                  <a:srgbClr val="000000"/>
                </a:solidFill>
                <a:effectLst/>
                <a:latin typeface="VAG Rounded Std" panose="020F0502020204020204" pitchFamily="34" charset="0"/>
              </a:rPr>
              <a:t>01229 471655</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400" b="1" dirty="0">
                <a:solidFill>
                  <a:srgbClr val="000000"/>
                </a:solidFill>
              </a:rPr>
              <a:t>Check Out Our Website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u="none" strike="noStrike" cap="none" normalizeH="0" baseline="0" dirty="0">
                <a:ln>
                  <a:noFill/>
                </a:ln>
                <a:solidFill>
                  <a:srgbClr val="000000"/>
                </a:solidFill>
                <a:effectLst/>
                <a:hlinkClick r:id="rId7"/>
              </a:rPr>
              <a:t>http://www.family-action.org.uk/what-we-do/children-fami</a:t>
            </a:r>
            <a:r>
              <a:rPr lang="en-US" altLang="en-US" sz="1400" b="1" dirty="0">
                <a:solidFill>
                  <a:srgbClr val="000000"/>
                </a:solidFill>
                <a:hlinkClick r:id="rId7"/>
              </a:rPr>
              <a:t>lies/0-19/</a:t>
            </a:r>
            <a:endParaRPr lang="en-US" altLang="en-US" sz="1400" b="1" dirty="0">
              <a:solidFill>
                <a:srgbClr val="000000"/>
              </a:solidFill>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u="none" strike="noStrike" cap="none" normalizeH="0" baseline="0" dirty="0">
                <a:ln>
                  <a:noFill/>
                </a:ln>
                <a:solidFill>
                  <a:srgbClr val="000000"/>
                </a:solidFill>
                <a:effectLst/>
              </a:rPr>
              <a:t>Follow</a:t>
            </a:r>
            <a:r>
              <a:rPr lang="en-US" altLang="en-US" sz="1400" b="1" dirty="0">
                <a:solidFill>
                  <a:srgbClr val="000000"/>
                </a:solidFill>
              </a:rPr>
              <a:t> Us On Facebook</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u="none" strike="noStrike" cap="none" normalizeH="0" baseline="0" dirty="0">
                <a:ln>
                  <a:noFill/>
                </a:ln>
                <a:solidFill>
                  <a:srgbClr val="000000"/>
                </a:solidFill>
                <a:effectLst/>
                <a:hlinkClick r:id="rId8"/>
              </a:rPr>
              <a:t>http://www.facebook.com/Barro</a:t>
            </a:r>
            <a:r>
              <a:rPr lang="en-US" altLang="en-US" sz="1400" b="1" dirty="0">
                <a:solidFill>
                  <a:srgbClr val="000000"/>
                </a:solidFill>
                <a:hlinkClick r:id="rId8"/>
              </a:rPr>
              <a:t>wSupport</a:t>
            </a:r>
            <a:endParaRPr lang="en-US" altLang="en-US" sz="1400" b="1" dirty="0">
              <a:solidFill>
                <a:srgbClr val="000000"/>
              </a:solidFill>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400" b="1" dirty="0">
                <a:solidFill>
                  <a:srgbClr val="000000"/>
                </a:solidFill>
              </a:rPr>
              <a:t>Having a crisis and need </a:t>
            </a:r>
            <a:r>
              <a:rPr lang="en-US" altLang="en-US" sz="1400" b="1" dirty="0" err="1">
                <a:solidFill>
                  <a:srgbClr val="000000"/>
                </a:solidFill>
              </a:rPr>
              <a:t>FamilyLine</a:t>
            </a:r>
            <a:r>
              <a:rPr lang="en-US" altLang="en-US" sz="1400" b="1" dirty="0">
                <a:solidFill>
                  <a:srgbClr val="000000"/>
                </a:solidFill>
              </a:rPr>
              <a:t> but its out of our operation hours? Text </a:t>
            </a:r>
            <a:r>
              <a:rPr lang="en-US" altLang="en-US" sz="1400" b="1" dirty="0">
                <a:solidFill>
                  <a:srgbClr val="006458"/>
                </a:solidFill>
              </a:rPr>
              <a:t>FAMILYACTION </a:t>
            </a:r>
            <a:r>
              <a:rPr lang="en-US" altLang="en-US" sz="1400" b="1" dirty="0">
                <a:solidFill>
                  <a:schemeClr val="tx1">
                    <a:lumMod val="85000"/>
                    <a:lumOff val="15000"/>
                  </a:schemeClr>
                </a:solidFill>
              </a:rPr>
              <a:t>TO 85258</a:t>
            </a:r>
            <a:endParaRPr kumimoji="0" lang="en-US" altLang="en-US" sz="1400" b="1" u="none" strike="noStrike" cap="none" normalizeH="0" baseline="0" dirty="0">
              <a:ln>
                <a:noFill/>
              </a:ln>
              <a:solidFill>
                <a:srgbClr val="000000"/>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dirty="0">
              <a:ln>
                <a:noFill/>
              </a:ln>
              <a:solidFill>
                <a:srgbClr val="000000"/>
              </a:solidFill>
              <a:effectLst/>
              <a:latin typeface="VAG Rounded Std" panose="020F05020202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cxnSp>
        <p:nvCxnSpPr>
          <p:cNvPr id="1049" name="Straight Connector 1048">
            <a:extLst>
              <a:ext uri="{FF2B5EF4-FFF2-40B4-BE49-F238E27FC236}">
                <a16:creationId xmlns:a16="http://schemas.microsoft.com/office/drawing/2014/main" id="{737F7348-BF08-9437-44E9-360270B8BE8F}"/>
              </a:ext>
            </a:extLst>
          </p:cNvPr>
          <p:cNvCxnSpPr>
            <a:cxnSpLocks/>
          </p:cNvCxnSpPr>
          <p:nvPr/>
        </p:nvCxnSpPr>
        <p:spPr>
          <a:xfrm>
            <a:off x="5521404" y="4686731"/>
            <a:ext cx="3714750" cy="0"/>
          </a:xfrm>
          <a:prstGeom prst="line">
            <a:avLst/>
          </a:prstGeom>
          <a:ln>
            <a:solidFill>
              <a:srgbClr val="006458"/>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84276BB5-C535-0C90-7B4E-CFDD475BAC8A}"/>
              </a:ext>
            </a:extLst>
          </p:cNvPr>
          <p:cNvSpPr txBox="1"/>
          <p:nvPr/>
        </p:nvSpPr>
        <p:spPr>
          <a:xfrm>
            <a:off x="408148" y="1247774"/>
            <a:ext cx="4071419" cy="1500411"/>
          </a:xfrm>
          <a:prstGeom prst="rect">
            <a:avLst/>
          </a:prstGeom>
          <a:noFill/>
        </p:spPr>
        <p:txBody>
          <a:bodyPr wrap="square" rtlCol="0">
            <a:spAutoFit/>
          </a:bodyPr>
          <a:lstStyle/>
          <a:p>
            <a:r>
              <a:rPr lang="en-GB" b="1" dirty="0">
                <a:solidFill>
                  <a:srgbClr val="006458"/>
                </a:solidFill>
              </a:rPr>
              <a:t>MAXability</a:t>
            </a:r>
          </a:p>
          <a:p>
            <a:r>
              <a:rPr lang="en-GB" sz="1050" b="1" dirty="0"/>
              <a:t>This group is a chance for children aged 0-4 with special educational needs and disabilities to come together and play, learn and explore in the soft play area and sensory room at Barrow Leisure Centre.</a:t>
            </a:r>
          </a:p>
          <a:p>
            <a:r>
              <a:rPr lang="en-GB" sz="1400" b="1" dirty="0">
                <a:solidFill>
                  <a:srgbClr val="006458"/>
                </a:solidFill>
              </a:rPr>
              <a:t>Barrow Leisure Centre </a:t>
            </a:r>
            <a:r>
              <a:rPr lang="en-GB" sz="1400" b="1" dirty="0"/>
              <a:t>Every Wednesday  1pm-3pm</a:t>
            </a:r>
          </a:p>
          <a:p>
            <a:pPr algn="ctr"/>
            <a:r>
              <a:rPr lang="en-GB" sz="1400" b="1" dirty="0"/>
              <a:t>For more information please email: </a:t>
            </a:r>
          </a:p>
          <a:p>
            <a:pPr algn="ctr"/>
            <a:r>
              <a:rPr lang="en-GB" sz="1400" b="1" dirty="0">
                <a:hlinkClick r:id="rId9"/>
              </a:rPr>
              <a:t>melanie.leeder@family-action.org.uk </a:t>
            </a:r>
            <a:endParaRPr lang="en-GB" sz="1400" b="1" dirty="0"/>
          </a:p>
        </p:txBody>
      </p:sp>
      <p:sp>
        <p:nvSpPr>
          <p:cNvPr id="24" name="TextBox 23">
            <a:extLst>
              <a:ext uri="{FF2B5EF4-FFF2-40B4-BE49-F238E27FC236}">
                <a16:creationId xmlns:a16="http://schemas.microsoft.com/office/drawing/2014/main" id="{6ADBFB12-0BE0-49B9-C88F-22240EF496E5}"/>
              </a:ext>
            </a:extLst>
          </p:cNvPr>
          <p:cNvSpPr txBox="1"/>
          <p:nvPr/>
        </p:nvSpPr>
        <p:spPr>
          <a:xfrm>
            <a:off x="427216" y="2673383"/>
            <a:ext cx="4064215" cy="3816429"/>
          </a:xfrm>
          <a:prstGeom prst="rect">
            <a:avLst/>
          </a:prstGeom>
          <a:noFill/>
        </p:spPr>
        <p:txBody>
          <a:bodyPr wrap="square" rtlCol="0">
            <a:spAutoFit/>
          </a:bodyPr>
          <a:lstStyle/>
          <a:p>
            <a:r>
              <a:rPr lang="en-GB" b="1" dirty="0">
                <a:solidFill>
                  <a:srgbClr val="006458"/>
                </a:solidFill>
              </a:rPr>
              <a:t>Mums Minds Matter </a:t>
            </a:r>
          </a:p>
          <a:p>
            <a:r>
              <a:rPr lang="en-GB" sz="1050" b="1" dirty="0"/>
              <a:t>A relaxed group supporting mums, babies and their wellbeing. Group sessions will include sensory play, keepsake crafts, alongside advice and signposting to promote good mental health for both mums and babies. Suitable for mums and children under 2 years old.</a:t>
            </a:r>
          </a:p>
          <a:p>
            <a:r>
              <a:rPr lang="en-GB" sz="1400" b="1" dirty="0">
                <a:solidFill>
                  <a:srgbClr val="006458"/>
                </a:solidFill>
              </a:rPr>
              <a:t>Dalton                </a:t>
            </a:r>
            <a:r>
              <a:rPr lang="en-GB" sz="1400" b="1" dirty="0">
                <a:solidFill>
                  <a:schemeClr val="tx1">
                    <a:lumMod val="85000"/>
                    <a:lumOff val="15000"/>
                  </a:schemeClr>
                </a:solidFill>
              </a:rPr>
              <a:t>Every Tuesday       9:30am-11am</a:t>
            </a:r>
            <a:endParaRPr lang="en-GB" sz="1400" b="1" dirty="0">
              <a:solidFill>
                <a:srgbClr val="006458"/>
              </a:solidFill>
            </a:endParaRPr>
          </a:p>
          <a:p>
            <a:r>
              <a:rPr lang="en-GB" sz="1400" b="1" dirty="0">
                <a:solidFill>
                  <a:srgbClr val="006458"/>
                </a:solidFill>
              </a:rPr>
              <a:t>Greengate         </a:t>
            </a:r>
            <a:r>
              <a:rPr lang="en-GB" sz="1400" b="1" dirty="0">
                <a:solidFill>
                  <a:schemeClr val="tx1">
                    <a:lumMod val="85000"/>
                    <a:lumOff val="15000"/>
                  </a:schemeClr>
                </a:solidFill>
              </a:rPr>
              <a:t>Every Monday       930am-11am</a:t>
            </a:r>
          </a:p>
          <a:p>
            <a:r>
              <a:rPr lang="en-GB" sz="1400" b="1" dirty="0">
                <a:solidFill>
                  <a:srgbClr val="006458"/>
                </a:solidFill>
              </a:rPr>
              <a:t>Family Support Service – </a:t>
            </a:r>
            <a:r>
              <a:rPr lang="en-GB" sz="1050" b="1" dirty="0">
                <a:solidFill>
                  <a:schemeClr val="tx1">
                    <a:lumMod val="85000"/>
                    <a:lumOff val="15000"/>
                  </a:schemeClr>
                </a:solidFill>
              </a:rPr>
              <a:t>A member of our team can support children, young people and parents/carers in facing difficult challenges, whether it be advice and guidance around sleep, toileting, healthy eating, implementing boundaries, routines and behaviours, positive parenting and exploring other avenues of individua support.</a:t>
            </a:r>
          </a:p>
          <a:p>
            <a:pPr algn="ctr"/>
            <a:r>
              <a:rPr lang="en-GB" sz="1050" b="1" dirty="0">
                <a:solidFill>
                  <a:srgbClr val="006458"/>
                </a:solidFill>
              </a:rPr>
              <a:t>Contact your local centre for more information or email </a:t>
            </a:r>
            <a:r>
              <a:rPr lang="en-GB" sz="1050" b="1" dirty="0">
                <a:solidFill>
                  <a:srgbClr val="006458"/>
                </a:solidFill>
                <a:hlinkClick r:id="rId10"/>
              </a:rPr>
              <a:t>barrow@family-action.org.uk</a:t>
            </a:r>
            <a:r>
              <a:rPr lang="en-GB" sz="1050" b="1" dirty="0">
                <a:solidFill>
                  <a:srgbClr val="006458"/>
                </a:solidFill>
              </a:rPr>
              <a:t> </a:t>
            </a:r>
            <a:r>
              <a:rPr lang="en-GB" sz="1050" b="1" dirty="0">
                <a:solidFill>
                  <a:schemeClr val="tx1">
                    <a:lumMod val="85000"/>
                    <a:lumOff val="15000"/>
                  </a:schemeClr>
                </a:solidFill>
              </a:rPr>
              <a:t> </a:t>
            </a:r>
          </a:p>
          <a:p>
            <a:r>
              <a:rPr lang="en-GB" sz="1400" b="1" dirty="0">
                <a:solidFill>
                  <a:srgbClr val="006458"/>
                </a:solidFill>
              </a:rPr>
              <a:t>Family Line</a:t>
            </a:r>
          </a:p>
          <a:p>
            <a:r>
              <a:rPr lang="en-GB" sz="1050" b="1" dirty="0">
                <a:solidFill>
                  <a:schemeClr val="tx1">
                    <a:lumMod val="85000"/>
                    <a:lumOff val="15000"/>
                  </a:schemeClr>
                </a:solidFill>
              </a:rPr>
              <a:t>Supporting</a:t>
            </a:r>
            <a:r>
              <a:rPr lang="en-GB" sz="1050" b="1" dirty="0">
                <a:solidFill>
                  <a:srgbClr val="006458"/>
                </a:solidFill>
              </a:rPr>
              <a:t> </a:t>
            </a:r>
            <a:r>
              <a:rPr lang="en-GB" sz="1050" b="1" dirty="0">
                <a:solidFill>
                  <a:schemeClr val="tx1">
                    <a:lumMod val="85000"/>
                    <a:lumOff val="15000"/>
                  </a:schemeClr>
                </a:solidFill>
              </a:rPr>
              <a:t>adult family members via telephone, text, email and web chat, Monday to Friday, 9am to 9pm</a:t>
            </a:r>
          </a:p>
          <a:p>
            <a:r>
              <a:rPr lang="en-GB" sz="1050" b="1" dirty="0">
                <a:solidFill>
                  <a:schemeClr val="tx1">
                    <a:lumMod val="85000"/>
                    <a:lumOff val="15000"/>
                  </a:schemeClr>
                </a:solidFill>
              </a:rPr>
              <a:t>Telephone: 0808 802 6666</a:t>
            </a:r>
          </a:p>
          <a:p>
            <a:r>
              <a:rPr lang="en-GB" sz="1050" b="1" dirty="0">
                <a:solidFill>
                  <a:schemeClr val="tx1">
                    <a:lumMod val="85000"/>
                    <a:lumOff val="15000"/>
                  </a:schemeClr>
                </a:solidFill>
              </a:rPr>
              <a:t>Text Message: 07537 404 282</a:t>
            </a:r>
          </a:p>
          <a:p>
            <a:r>
              <a:rPr lang="en-GB" sz="1050" b="1" dirty="0">
                <a:solidFill>
                  <a:schemeClr val="tx1">
                    <a:lumMod val="85000"/>
                    <a:lumOff val="15000"/>
                  </a:schemeClr>
                </a:solidFill>
              </a:rPr>
              <a:t>Email: </a:t>
            </a:r>
            <a:r>
              <a:rPr lang="en-GB" sz="1050" b="1" dirty="0">
                <a:solidFill>
                  <a:schemeClr val="tx1">
                    <a:lumMod val="85000"/>
                    <a:lumOff val="15000"/>
                  </a:schemeClr>
                </a:solidFill>
                <a:hlinkClick r:id="rId11"/>
              </a:rPr>
              <a:t>familyline@family-action.org.uk</a:t>
            </a:r>
            <a:r>
              <a:rPr lang="en-GB" sz="1050" b="1" dirty="0">
                <a:solidFill>
                  <a:schemeClr val="tx1">
                    <a:lumMod val="85000"/>
                    <a:lumOff val="15000"/>
                  </a:schemeClr>
                </a:solidFill>
              </a:rPr>
              <a:t>  </a:t>
            </a:r>
          </a:p>
          <a:p>
            <a:endParaRPr lang="en-GB" sz="1050" b="1" dirty="0">
              <a:solidFill>
                <a:schemeClr val="tx1">
                  <a:lumMod val="85000"/>
                  <a:lumOff val="15000"/>
                </a:schemeClr>
              </a:solidFill>
            </a:endParaRPr>
          </a:p>
        </p:txBody>
      </p:sp>
    </p:spTree>
    <p:extLst>
      <p:ext uri="{BB962C8B-B14F-4D97-AF65-F5344CB8AC3E}">
        <p14:creationId xmlns:p14="http://schemas.microsoft.com/office/powerpoint/2010/main" val="3742938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E6F7C8C-BBF6-BF56-BF75-E4A987455904}"/>
              </a:ext>
            </a:extLst>
          </p:cNvPr>
          <p:cNvGraphicFramePr>
            <a:graphicFrameLocks noGrp="1"/>
          </p:cNvGraphicFramePr>
          <p:nvPr>
            <p:extLst>
              <p:ext uri="{D42A27DB-BD31-4B8C-83A1-F6EECF244321}">
                <p14:modId xmlns:p14="http://schemas.microsoft.com/office/powerpoint/2010/main" val="51066933"/>
              </p:ext>
            </p:extLst>
          </p:nvPr>
        </p:nvGraphicFramePr>
        <p:xfrm>
          <a:off x="0" y="0"/>
          <a:ext cx="9906000" cy="685800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2622559922"/>
                    </a:ext>
                  </a:extLst>
                </a:gridCol>
                <a:gridCol w="4953000">
                  <a:extLst>
                    <a:ext uri="{9D8B030D-6E8A-4147-A177-3AD203B41FA5}">
                      <a16:colId xmlns:a16="http://schemas.microsoft.com/office/drawing/2014/main" val="410002781"/>
                    </a:ext>
                  </a:extLst>
                </a:gridCol>
              </a:tblGrid>
              <a:tr h="6858000">
                <a:tc>
                  <a:txBody>
                    <a:bodyPr/>
                    <a:lstStyle/>
                    <a:p>
                      <a:endParaRPr lang="en-GB" dirty="0"/>
                    </a:p>
                  </a:txBody>
                  <a:tcPr>
                    <a:gradFill>
                      <a:gsLst>
                        <a:gs pos="0">
                          <a:srgbClr val="D6EEDD"/>
                        </a:gs>
                        <a:gs pos="100000">
                          <a:srgbClr val="A7D9BF"/>
                        </a:gs>
                      </a:gsLst>
                      <a:lin ang="5400000" scaled="1"/>
                    </a:gradFill>
                  </a:tcPr>
                </a:tc>
                <a:tc>
                  <a:txBody>
                    <a:bodyPr/>
                    <a:lstStyle/>
                    <a:p>
                      <a:endParaRPr lang="en-GB" dirty="0"/>
                    </a:p>
                  </a:txBody>
                  <a:tcPr>
                    <a:gradFill>
                      <a:gsLst>
                        <a:gs pos="0">
                          <a:srgbClr val="D6EEDD"/>
                        </a:gs>
                        <a:gs pos="100000">
                          <a:srgbClr val="A7D9BF"/>
                        </a:gs>
                      </a:gsLst>
                      <a:lin ang="5400000" scaled="1"/>
                    </a:gradFill>
                  </a:tcPr>
                </a:tc>
                <a:extLst>
                  <a:ext uri="{0D108BD9-81ED-4DB2-BD59-A6C34878D82A}">
                    <a16:rowId xmlns:a16="http://schemas.microsoft.com/office/drawing/2014/main" val="3178836276"/>
                  </a:ext>
                </a:extLst>
              </a:tr>
            </a:tbl>
          </a:graphicData>
        </a:graphic>
      </p:graphicFrame>
      <p:pic>
        <p:nvPicPr>
          <p:cNvPr id="10" name="Picture 11">
            <a:extLst>
              <a:ext uri="{FF2B5EF4-FFF2-40B4-BE49-F238E27FC236}">
                <a16:creationId xmlns:a16="http://schemas.microsoft.com/office/drawing/2014/main" id="{48979B1F-E612-49D7-F40C-5DA0170A5457}"/>
              </a:ext>
            </a:extLst>
          </p:cNvPr>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5513" r="56718"/>
          <a:stretch/>
        </p:blipFill>
        <p:spPr bwMode="auto">
          <a:xfrm>
            <a:off x="4953000" y="66150"/>
            <a:ext cx="2520000" cy="656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1" name="Picture 3">
            <a:extLst>
              <a:ext uri="{FF2B5EF4-FFF2-40B4-BE49-F238E27FC236}">
                <a16:creationId xmlns:a16="http://schemas.microsoft.com/office/drawing/2014/main" id="{A56F5B32-3DB6-7524-F3F1-3558159579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31757"/>
          <a:stretch>
            <a:fillRect/>
          </a:stretch>
        </p:blipFill>
        <p:spPr bwMode="auto">
          <a:xfrm>
            <a:off x="4887134" y="6414139"/>
            <a:ext cx="2547651"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2" name="Text Box 7">
            <a:extLst>
              <a:ext uri="{FF2B5EF4-FFF2-40B4-BE49-F238E27FC236}">
                <a16:creationId xmlns:a16="http://schemas.microsoft.com/office/drawing/2014/main" id="{07E9D14F-87D0-3223-B063-0316E7B1AFC3}"/>
              </a:ext>
            </a:extLst>
          </p:cNvPr>
          <p:cNvSpPr txBox="1">
            <a:spLocks noChangeArrowheads="1"/>
          </p:cNvSpPr>
          <p:nvPr/>
        </p:nvSpPr>
        <p:spPr bwMode="auto">
          <a:xfrm>
            <a:off x="5255801" y="6629202"/>
            <a:ext cx="1528419" cy="204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600" b="0" i="0" u="none" strike="noStrike" cap="none" normalizeH="0" baseline="0" dirty="0">
                <a:ln>
                  <a:noFill/>
                </a:ln>
                <a:solidFill>
                  <a:srgbClr val="000000"/>
                </a:solidFill>
                <a:effectLst/>
                <a:latin typeface="VAG Rounded Std" panose="020F0502020204020204" pitchFamily="34" charset="0"/>
              </a:rPr>
              <a:t>Registered Charity Number: 264 713</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pic>
        <p:nvPicPr>
          <p:cNvPr id="16" name="Picture 11">
            <a:extLst>
              <a:ext uri="{FF2B5EF4-FFF2-40B4-BE49-F238E27FC236}">
                <a16:creationId xmlns:a16="http://schemas.microsoft.com/office/drawing/2014/main" id="{34F55276-70BF-F347-51F7-0A4F7049F4BD}"/>
              </a:ext>
            </a:extLst>
          </p:cNvPr>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5513" r="56718"/>
          <a:stretch/>
        </p:blipFill>
        <p:spPr bwMode="auto">
          <a:xfrm>
            <a:off x="105347" y="83213"/>
            <a:ext cx="2520000" cy="656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2" name="Rectangle 61">
            <a:extLst>
              <a:ext uri="{FF2B5EF4-FFF2-40B4-BE49-F238E27FC236}">
                <a16:creationId xmlns:a16="http://schemas.microsoft.com/office/drawing/2014/main" id="{D3E2FE5E-FC10-A339-C622-5AD3021D29C6}"/>
              </a:ext>
            </a:extLst>
          </p:cNvPr>
          <p:cNvSpPr>
            <a:spLocks/>
          </p:cNvSpPr>
          <p:nvPr/>
        </p:nvSpPr>
        <p:spPr>
          <a:xfrm>
            <a:off x="5343575" y="1180018"/>
            <a:ext cx="4083776" cy="5177204"/>
          </a:xfrm>
          <a:prstGeom prst="rect">
            <a:avLst/>
          </a:prstGeom>
          <a:solidFill>
            <a:schemeClr val="bg1">
              <a:alpha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Our Universal Session</a:t>
            </a:r>
          </a:p>
        </p:txBody>
      </p:sp>
      <p:pic>
        <p:nvPicPr>
          <p:cNvPr id="17" name="Picture 3">
            <a:extLst>
              <a:ext uri="{FF2B5EF4-FFF2-40B4-BE49-F238E27FC236}">
                <a16:creationId xmlns:a16="http://schemas.microsoft.com/office/drawing/2014/main" id="{22B6CE10-BF59-17D6-848D-DF68D62A70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31757"/>
          <a:stretch>
            <a:fillRect/>
          </a:stretch>
        </p:blipFill>
        <p:spPr bwMode="auto">
          <a:xfrm>
            <a:off x="39481" y="6431202"/>
            <a:ext cx="2547651"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8" name="Text Box 7">
            <a:extLst>
              <a:ext uri="{FF2B5EF4-FFF2-40B4-BE49-F238E27FC236}">
                <a16:creationId xmlns:a16="http://schemas.microsoft.com/office/drawing/2014/main" id="{1D19FAA7-541F-6F6A-91C0-145257248643}"/>
              </a:ext>
            </a:extLst>
          </p:cNvPr>
          <p:cNvSpPr txBox="1">
            <a:spLocks noChangeArrowheads="1"/>
          </p:cNvSpPr>
          <p:nvPr/>
        </p:nvSpPr>
        <p:spPr bwMode="auto">
          <a:xfrm>
            <a:off x="445904" y="6625768"/>
            <a:ext cx="1528419" cy="204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600" b="0" i="0" u="none" strike="noStrike" cap="none" normalizeH="0" baseline="0" dirty="0">
                <a:ln>
                  <a:noFill/>
                </a:ln>
                <a:solidFill>
                  <a:srgbClr val="000000"/>
                </a:solidFill>
                <a:effectLst/>
                <a:latin typeface="VAG Rounded Std" panose="020F0502020204020204" pitchFamily="34" charset="0"/>
              </a:rPr>
              <a:t>Registered Charity Number: 264 713</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pic>
        <p:nvPicPr>
          <p:cNvPr id="1027" name="Picture 2" descr="Shape&#10;&#10;Description automatically generated with low confidence">
            <a:extLst>
              <a:ext uri="{FF2B5EF4-FFF2-40B4-BE49-F238E27FC236}">
                <a16:creationId xmlns:a16="http://schemas.microsoft.com/office/drawing/2014/main" id="{FC81E608-FDFC-A628-9A2F-51891CB831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85444" y="4603631"/>
            <a:ext cx="2419350" cy="223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5" name="Rectangle 24">
            <a:extLst>
              <a:ext uri="{FF2B5EF4-FFF2-40B4-BE49-F238E27FC236}">
                <a16:creationId xmlns:a16="http://schemas.microsoft.com/office/drawing/2014/main" id="{17E7DB32-82AE-50A2-0FC4-0BD3D543DB83}"/>
              </a:ext>
            </a:extLst>
          </p:cNvPr>
          <p:cNvSpPr>
            <a:spLocks/>
          </p:cNvSpPr>
          <p:nvPr/>
        </p:nvSpPr>
        <p:spPr>
          <a:xfrm>
            <a:off x="456743" y="1273210"/>
            <a:ext cx="4083776" cy="5092065"/>
          </a:xfrm>
          <a:prstGeom prst="rect">
            <a:avLst/>
          </a:prstGeom>
          <a:solidFill>
            <a:schemeClr val="bg1">
              <a:alpha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2" name="Picture 2" descr="Shape&#10;&#10;Description automatically generated with low confidence">
            <a:extLst>
              <a:ext uri="{FF2B5EF4-FFF2-40B4-BE49-F238E27FC236}">
                <a16:creationId xmlns:a16="http://schemas.microsoft.com/office/drawing/2014/main" id="{9A9BACCA-304E-2F55-FF1E-2DE425911B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3650" y="4603631"/>
            <a:ext cx="2419350" cy="223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3" name="Group 2">
            <a:extLst>
              <a:ext uri="{FF2B5EF4-FFF2-40B4-BE49-F238E27FC236}">
                <a16:creationId xmlns:a16="http://schemas.microsoft.com/office/drawing/2014/main" id="{1D4D8F54-6A89-83C4-94E6-FD34414B07BF}"/>
              </a:ext>
            </a:extLst>
          </p:cNvPr>
          <p:cNvGrpSpPr/>
          <p:nvPr/>
        </p:nvGrpSpPr>
        <p:grpSpPr>
          <a:xfrm>
            <a:off x="3311510" y="-28662"/>
            <a:ext cx="1575624" cy="814669"/>
            <a:chOff x="8225029" y="10764"/>
            <a:chExt cx="1575624" cy="814669"/>
          </a:xfrm>
        </p:grpSpPr>
        <p:sp>
          <p:nvSpPr>
            <p:cNvPr id="4" name="Rectangle 3">
              <a:extLst>
                <a:ext uri="{FF2B5EF4-FFF2-40B4-BE49-F238E27FC236}">
                  <a16:creationId xmlns:a16="http://schemas.microsoft.com/office/drawing/2014/main" id="{ED12EBC8-0776-6A8A-4D15-19206CCD48DA}"/>
                </a:ext>
              </a:extLst>
            </p:cNvPr>
            <p:cNvSpPr/>
            <p:nvPr/>
          </p:nvSpPr>
          <p:spPr>
            <a:xfrm rot="19500468">
              <a:off x="8368221" y="297943"/>
              <a:ext cx="617232" cy="30434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descr="A green arrow with black text&#10;&#10;Description automatically generated">
              <a:extLst>
                <a:ext uri="{FF2B5EF4-FFF2-40B4-BE49-F238E27FC236}">
                  <a16:creationId xmlns:a16="http://schemas.microsoft.com/office/drawing/2014/main" id="{60EBACE1-40E0-87D5-D8A5-6DC7875663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5029" y="10764"/>
              <a:ext cx="1575624" cy="814669"/>
            </a:xfrm>
            <a:prstGeom prst="rect">
              <a:avLst/>
            </a:prstGeom>
          </p:spPr>
        </p:pic>
      </p:grpSp>
      <p:grpSp>
        <p:nvGrpSpPr>
          <p:cNvPr id="6" name="Group 5">
            <a:extLst>
              <a:ext uri="{FF2B5EF4-FFF2-40B4-BE49-F238E27FC236}">
                <a16:creationId xmlns:a16="http://schemas.microsoft.com/office/drawing/2014/main" id="{412506DD-1948-AD0E-C2B9-00D03A1A3CA2}"/>
              </a:ext>
            </a:extLst>
          </p:cNvPr>
          <p:cNvGrpSpPr/>
          <p:nvPr/>
        </p:nvGrpSpPr>
        <p:grpSpPr>
          <a:xfrm>
            <a:off x="8225029" y="-28663"/>
            <a:ext cx="1575624" cy="814669"/>
            <a:chOff x="8225029" y="10764"/>
            <a:chExt cx="1575624" cy="814669"/>
          </a:xfrm>
        </p:grpSpPr>
        <p:sp>
          <p:nvSpPr>
            <p:cNvPr id="7" name="Rectangle 6">
              <a:extLst>
                <a:ext uri="{FF2B5EF4-FFF2-40B4-BE49-F238E27FC236}">
                  <a16:creationId xmlns:a16="http://schemas.microsoft.com/office/drawing/2014/main" id="{64153A86-51EA-343D-C5E2-78EB77AA902D}"/>
                </a:ext>
              </a:extLst>
            </p:cNvPr>
            <p:cNvSpPr/>
            <p:nvPr/>
          </p:nvSpPr>
          <p:spPr>
            <a:xfrm rot="19500468">
              <a:off x="8368221" y="297943"/>
              <a:ext cx="617232" cy="30434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A green arrow with black text&#10;&#10;Description automatically generated">
              <a:extLst>
                <a:ext uri="{FF2B5EF4-FFF2-40B4-BE49-F238E27FC236}">
                  <a16:creationId xmlns:a16="http://schemas.microsoft.com/office/drawing/2014/main" id="{D45480CF-675B-90E0-97D5-9BB317CD9B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5029" y="10764"/>
              <a:ext cx="1575624" cy="814669"/>
            </a:xfrm>
            <a:prstGeom prst="rect">
              <a:avLst/>
            </a:prstGeom>
          </p:spPr>
        </p:pic>
      </p:grpSp>
      <p:pic>
        <p:nvPicPr>
          <p:cNvPr id="26" name="Picture 25">
            <a:extLst>
              <a:ext uri="{FF2B5EF4-FFF2-40B4-BE49-F238E27FC236}">
                <a16:creationId xmlns:a16="http://schemas.microsoft.com/office/drawing/2014/main" id="{A6A3E2E1-9DE5-143B-AE5A-0EE43DDE04E2}"/>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4160" y="678204"/>
            <a:ext cx="4400346" cy="813337"/>
          </a:xfrm>
          <a:prstGeom prst="rect">
            <a:avLst/>
          </a:prstGeom>
          <a:noFill/>
          <a:ln>
            <a:noFill/>
          </a:ln>
        </p:spPr>
      </p:pic>
      <p:cxnSp>
        <p:nvCxnSpPr>
          <p:cNvPr id="23" name="Straight Connector 22">
            <a:extLst>
              <a:ext uri="{FF2B5EF4-FFF2-40B4-BE49-F238E27FC236}">
                <a16:creationId xmlns:a16="http://schemas.microsoft.com/office/drawing/2014/main" id="{E7658E4E-CE67-FD49-7B4A-2B22389A5218}"/>
              </a:ext>
            </a:extLst>
          </p:cNvPr>
          <p:cNvCxnSpPr>
            <a:cxnSpLocks/>
          </p:cNvCxnSpPr>
          <p:nvPr/>
        </p:nvCxnSpPr>
        <p:spPr>
          <a:xfrm>
            <a:off x="675068" y="1692440"/>
            <a:ext cx="3714750" cy="0"/>
          </a:xfrm>
          <a:prstGeom prst="line">
            <a:avLst/>
          </a:prstGeom>
          <a:ln>
            <a:solidFill>
              <a:srgbClr val="006458"/>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B9BDA4BC-5293-BE0C-53CE-BD9F973E3DB2}"/>
              </a:ext>
            </a:extLst>
          </p:cNvPr>
          <p:cNvCxnSpPr>
            <a:cxnSpLocks/>
          </p:cNvCxnSpPr>
          <p:nvPr/>
        </p:nvCxnSpPr>
        <p:spPr>
          <a:xfrm>
            <a:off x="651083" y="4727077"/>
            <a:ext cx="3714750" cy="0"/>
          </a:xfrm>
          <a:prstGeom prst="line">
            <a:avLst/>
          </a:prstGeom>
          <a:ln>
            <a:solidFill>
              <a:srgbClr val="006458"/>
            </a:solidFill>
          </a:ln>
        </p:spPr>
        <p:style>
          <a:lnRef idx="1">
            <a:schemeClr val="accent1"/>
          </a:lnRef>
          <a:fillRef idx="0">
            <a:schemeClr val="accent1"/>
          </a:fillRef>
          <a:effectRef idx="0">
            <a:schemeClr val="accent1"/>
          </a:effectRef>
          <a:fontRef idx="minor">
            <a:schemeClr val="tx1"/>
          </a:fontRef>
        </p:style>
      </p:cxnSp>
      <p:pic>
        <p:nvPicPr>
          <p:cNvPr id="1056" name="Picture 1055">
            <a:extLst>
              <a:ext uri="{FF2B5EF4-FFF2-40B4-BE49-F238E27FC236}">
                <a16:creationId xmlns:a16="http://schemas.microsoft.com/office/drawing/2014/main" id="{E8756C8B-B2FA-7FE2-E527-5E657EC981D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4111" r="3152"/>
          <a:stretch/>
        </p:blipFill>
        <p:spPr bwMode="auto">
          <a:xfrm>
            <a:off x="5334427" y="649695"/>
            <a:ext cx="4083776" cy="813337"/>
          </a:xfrm>
          <a:prstGeom prst="rect">
            <a:avLst/>
          </a:prstGeom>
          <a:noFill/>
          <a:ln>
            <a:noFill/>
          </a:ln>
        </p:spPr>
      </p:pic>
      <p:sp>
        <p:nvSpPr>
          <p:cNvPr id="9" name="TextBox 8">
            <a:extLst>
              <a:ext uri="{FF2B5EF4-FFF2-40B4-BE49-F238E27FC236}">
                <a16:creationId xmlns:a16="http://schemas.microsoft.com/office/drawing/2014/main" id="{C761E2BF-C088-BC1A-D3BD-28B79817DD30}"/>
              </a:ext>
            </a:extLst>
          </p:cNvPr>
          <p:cNvSpPr txBox="1"/>
          <p:nvPr/>
        </p:nvSpPr>
        <p:spPr>
          <a:xfrm>
            <a:off x="896337" y="848578"/>
            <a:ext cx="3548170" cy="307777"/>
          </a:xfrm>
          <a:prstGeom prst="rect">
            <a:avLst/>
          </a:prstGeom>
          <a:noFill/>
        </p:spPr>
        <p:txBody>
          <a:bodyPr wrap="square" rtlCol="0">
            <a:spAutoFit/>
          </a:bodyPr>
          <a:lstStyle/>
          <a:p>
            <a:pPr algn="ctr"/>
            <a:r>
              <a:rPr lang="en-GB" sz="1400" b="1" dirty="0">
                <a:solidFill>
                  <a:srgbClr val="23A79C"/>
                </a:solidFill>
              </a:rPr>
              <a:t>0-9 Child and Family Support Services</a:t>
            </a:r>
          </a:p>
        </p:txBody>
      </p:sp>
      <p:sp>
        <p:nvSpPr>
          <p:cNvPr id="13" name="TextBox 12">
            <a:extLst>
              <a:ext uri="{FF2B5EF4-FFF2-40B4-BE49-F238E27FC236}">
                <a16:creationId xmlns:a16="http://schemas.microsoft.com/office/drawing/2014/main" id="{FDB77C71-AFF3-451B-423C-7EAFFD79841A}"/>
              </a:ext>
            </a:extLst>
          </p:cNvPr>
          <p:cNvSpPr txBox="1"/>
          <p:nvPr/>
        </p:nvSpPr>
        <p:spPr>
          <a:xfrm>
            <a:off x="579831" y="1250057"/>
            <a:ext cx="3714750" cy="461665"/>
          </a:xfrm>
          <a:prstGeom prst="rect">
            <a:avLst/>
          </a:prstGeom>
          <a:noFill/>
        </p:spPr>
        <p:txBody>
          <a:bodyPr wrap="square" rtlCol="0">
            <a:spAutoFit/>
          </a:bodyPr>
          <a:lstStyle/>
          <a:p>
            <a:pPr algn="ctr"/>
            <a:r>
              <a:rPr lang="en-GB" sz="2400" b="1" dirty="0">
                <a:solidFill>
                  <a:schemeClr val="tx1">
                    <a:lumMod val="85000"/>
                    <a:lumOff val="15000"/>
                  </a:schemeClr>
                </a:solidFill>
              </a:rPr>
              <a:t>Our Universal Session</a:t>
            </a:r>
          </a:p>
        </p:txBody>
      </p:sp>
      <p:sp>
        <p:nvSpPr>
          <p:cNvPr id="20" name="TextBox 19">
            <a:extLst>
              <a:ext uri="{FF2B5EF4-FFF2-40B4-BE49-F238E27FC236}">
                <a16:creationId xmlns:a16="http://schemas.microsoft.com/office/drawing/2014/main" id="{872F6BD5-6202-5885-97FF-B8B6B31B1A8E}"/>
              </a:ext>
            </a:extLst>
          </p:cNvPr>
          <p:cNvSpPr txBox="1"/>
          <p:nvPr/>
        </p:nvSpPr>
        <p:spPr>
          <a:xfrm>
            <a:off x="476398" y="1638720"/>
            <a:ext cx="4064121" cy="1193967"/>
          </a:xfrm>
          <a:prstGeom prst="rect">
            <a:avLst/>
          </a:prstGeom>
          <a:noFill/>
        </p:spPr>
        <p:txBody>
          <a:bodyPr wrap="square" tIns="72000" rIns="108000" bIns="36000" rtlCol="0" anchor="ctr">
            <a:spAutoFit/>
          </a:bodyPr>
          <a:lstStyle/>
          <a:p>
            <a:r>
              <a:rPr lang="en-GB" b="1" dirty="0">
                <a:solidFill>
                  <a:srgbClr val="006458"/>
                </a:solidFill>
              </a:rPr>
              <a:t>Baby Time</a:t>
            </a:r>
          </a:p>
          <a:p>
            <a:r>
              <a:rPr lang="en-GB" sz="1050" b="1" dirty="0">
                <a:solidFill>
                  <a:schemeClr val="tx1">
                    <a:lumMod val="85000"/>
                    <a:lumOff val="15000"/>
                  </a:schemeClr>
                </a:solidFill>
              </a:rPr>
              <a:t>Themed sessions for baby from birth to walking, with a range of activities to support positive development and learning such as exploring and making new things, mark making, water play, sensory activities, sharing stories and enjoying nursey rhymes. Supports the Baby Friendly Initiative.</a:t>
            </a:r>
          </a:p>
        </p:txBody>
      </p:sp>
      <p:sp>
        <p:nvSpPr>
          <p:cNvPr id="21" name="TextBox 20">
            <a:extLst>
              <a:ext uri="{FF2B5EF4-FFF2-40B4-BE49-F238E27FC236}">
                <a16:creationId xmlns:a16="http://schemas.microsoft.com/office/drawing/2014/main" id="{C42AA69F-AE09-194F-7145-5FD841D227DD}"/>
              </a:ext>
            </a:extLst>
          </p:cNvPr>
          <p:cNvSpPr txBox="1"/>
          <p:nvPr/>
        </p:nvSpPr>
        <p:spPr>
          <a:xfrm>
            <a:off x="5300158" y="4252894"/>
            <a:ext cx="4094325" cy="1500411"/>
          </a:xfrm>
          <a:prstGeom prst="rect">
            <a:avLst/>
          </a:prstGeom>
          <a:noFill/>
        </p:spPr>
        <p:txBody>
          <a:bodyPr wrap="square" rtlCol="0">
            <a:spAutoFit/>
          </a:bodyPr>
          <a:lstStyle/>
          <a:p>
            <a:r>
              <a:rPr lang="en-GB" b="1" dirty="0">
                <a:solidFill>
                  <a:srgbClr val="006458"/>
                </a:solidFill>
              </a:rPr>
              <a:t>Solihull Parenting</a:t>
            </a:r>
          </a:p>
          <a:p>
            <a:r>
              <a:rPr lang="en-GB" sz="1050" b="1" dirty="0">
                <a:solidFill>
                  <a:schemeClr val="tx1">
                    <a:lumMod val="85000"/>
                    <a:lumOff val="15000"/>
                  </a:schemeClr>
                </a:solidFill>
              </a:rPr>
              <a:t>This group aims to promote understanding of children’s behaviours within the context of developmental issues, promote the development or parent/child reciprocity (being in tune with child’s needs) and increase confidence and self-esteem in both parent and child relationships. eLearning is also available. Please contact Family Action Barrow for more information on groups and access to online learning opportunities.</a:t>
            </a:r>
          </a:p>
        </p:txBody>
      </p:sp>
      <p:sp>
        <p:nvSpPr>
          <p:cNvPr id="15" name="TextBox 14">
            <a:extLst>
              <a:ext uri="{FF2B5EF4-FFF2-40B4-BE49-F238E27FC236}">
                <a16:creationId xmlns:a16="http://schemas.microsoft.com/office/drawing/2014/main" id="{4FDDDACF-0E64-E2D7-75DE-78C19285F6F3}"/>
              </a:ext>
            </a:extLst>
          </p:cNvPr>
          <p:cNvSpPr txBox="1"/>
          <p:nvPr/>
        </p:nvSpPr>
        <p:spPr>
          <a:xfrm>
            <a:off x="5989928" y="848578"/>
            <a:ext cx="7239000" cy="307777"/>
          </a:xfrm>
          <a:prstGeom prst="rect">
            <a:avLst/>
          </a:prstGeom>
          <a:noFill/>
        </p:spPr>
        <p:txBody>
          <a:bodyPr wrap="square">
            <a:spAutoFit/>
          </a:bodyPr>
          <a:lstStyle/>
          <a:p>
            <a:r>
              <a:rPr lang="en-GB" sz="1400" b="1" dirty="0">
                <a:solidFill>
                  <a:srgbClr val="23A79C"/>
                </a:solidFill>
              </a:rPr>
              <a:t>0-9 Child and Family Support Services</a:t>
            </a:r>
          </a:p>
        </p:txBody>
      </p:sp>
      <p:sp>
        <p:nvSpPr>
          <p:cNvPr id="24" name="TextBox 23">
            <a:extLst>
              <a:ext uri="{FF2B5EF4-FFF2-40B4-BE49-F238E27FC236}">
                <a16:creationId xmlns:a16="http://schemas.microsoft.com/office/drawing/2014/main" id="{C3765D14-7924-A4A5-2AF9-10819DEC83B1}"/>
              </a:ext>
            </a:extLst>
          </p:cNvPr>
          <p:cNvSpPr txBox="1"/>
          <p:nvPr/>
        </p:nvSpPr>
        <p:spPr>
          <a:xfrm>
            <a:off x="5567976" y="1155889"/>
            <a:ext cx="3679642" cy="461665"/>
          </a:xfrm>
          <a:prstGeom prst="rect">
            <a:avLst/>
          </a:prstGeom>
          <a:noFill/>
        </p:spPr>
        <p:txBody>
          <a:bodyPr wrap="square" rtlCol="0">
            <a:spAutoFit/>
          </a:bodyPr>
          <a:lstStyle/>
          <a:p>
            <a:pPr algn="ctr"/>
            <a:r>
              <a:rPr lang="en-GB" sz="2400" b="1" dirty="0"/>
              <a:t>Our Universal Session</a:t>
            </a:r>
          </a:p>
        </p:txBody>
      </p:sp>
      <p:pic>
        <p:nvPicPr>
          <p:cNvPr id="14" name="Picture 13">
            <a:extLst>
              <a:ext uri="{FF2B5EF4-FFF2-40B4-BE49-F238E27FC236}">
                <a16:creationId xmlns:a16="http://schemas.microsoft.com/office/drawing/2014/main" id="{ECCF6C8D-1392-5EAC-B047-AF553A482094}"/>
              </a:ext>
            </a:extLst>
          </p:cNvPr>
          <p:cNvPicPr>
            <a:picLocks noChangeAspect="1"/>
          </p:cNvPicPr>
          <p:nvPr/>
        </p:nvPicPr>
        <p:blipFill>
          <a:blip r:embed="rId7"/>
          <a:stretch>
            <a:fillRect/>
          </a:stretch>
        </p:blipFill>
        <p:spPr>
          <a:xfrm>
            <a:off x="5522974" y="1542618"/>
            <a:ext cx="3724979" cy="6097"/>
          </a:xfrm>
          <a:prstGeom prst="rect">
            <a:avLst/>
          </a:prstGeom>
        </p:spPr>
      </p:pic>
      <p:sp>
        <p:nvSpPr>
          <p:cNvPr id="27" name="TextBox 26">
            <a:extLst>
              <a:ext uri="{FF2B5EF4-FFF2-40B4-BE49-F238E27FC236}">
                <a16:creationId xmlns:a16="http://schemas.microsoft.com/office/drawing/2014/main" id="{EBCDA9C1-32D4-DA0B-26CF-6809637DACBF}"/>
              </a:ext>
            </a:extLst>
          </p:cNvPr>
          <p:cNvSpPr txBox="1"/>
          <p:nvPr/>
        </p:nvSpPr>
        <p:spPr>
          <a:xfrm>
            <a:off x="5284905" y="5594833"/>
            <a:ext cx="4124832" cy="854080"/>
          </a:xfrm>
          <a:prstGeom prst="rect">
            <a:avLst/>
          </a:prstGeom>
          <a:noFill/>
        </p:spPr>
        <p:txBody>
          <a:bodyPr wrap="square" rtlCol="0">
            <a:spAutoFit/>
          </a:bodyPr>
          <a:lstStyle/>
          <a:p>
            <a:r>
              <a:rPr lang="en-GB" b="1" dirty="0">
                <a:solidFill>
                  <a:srgbClr val="006458"/>
                </a:solidFill>
              </a:rPr>
              <a:t>Volunteering Opportunities</a:t>
            </a:r>
          </a:p>
          <a:p>
            <a:r>
              <a:rPr lang="en-GB" sz="1050" b="1" dirty="0">
                <a:solidFill>
                  <a:schemeClr val="tx1">
                    <a:lumMod val="85000"/>
                    <a:lumOff val="15000"/>
                  </a:schemeClr>
                </a:solidFill>
              </a:rPr>
              <a:t>We have a number of different roles available, please email </a:t>
            </a:r>
            <a:r>
              <a:rPr lang="en-GB" sz="1050" b="1" dirty="0">
                <a:solidFill>
                  <a:schemeClr val="tx1">
                    <a:lumMod val="85000"/>
                    <a:lumOff val="15000"/>
                  </a:schemeClr>
                </a:solidFill>
                <a:hlinkClick r:id="rId8"/>
              </a:rPr>
              <a:t>Kirsty.Parkinson@family-action.org.uk</a:t>
            </a:r>
            <a:r>
              <a:rPr lang="en-GB" sz="1050" b="1" dirty="0">
                <a:solidFill>
                  <a:schemeClr val="tx1">
                    <a:lumMod val="85000"/>
                    <a:lumOff val="15000"/>
                  </a:schemeClr>
                </a:solidFill>
              </a:rPr>
              <a:t> for more information – help us make a difference </a:t>
            </a:r>
          </a:p>
        </p:txBody>
      </p:sp>
      <p:sp>
        <p:nvSpPr>
          <p:cNvPr id="19" name="TextBox 18">
            <a:extLst>
              <a:ext uri="{FF2B5EF4-FFF2-40B4-BE49-F238E27FC236}">
                <a16:creationId xmlns:a16="http://schemas.microsoft.com/office/drawing/2014/main" id="{0AFEAA4A-7BA9-D352-D34B-99FDAC681A9E}"/>
              </a:ext>
            </a:extLst>
          </p:cNvPr>
          <p:cNvSpPr txBox="1"/>
          <p:nvPr/>
        </p:nvSpPr>
        <p:spPr>
          <a:xfrm>
            <a:off x="5279618" y="1484848"/>
            <a:ext cx="3934470" cy="854080"/>
          </a:xfrm>
          <a:prstGeom prst="rect">
            <a:avLst/>
          </a:prstGeom>
          <a:noFill/>
        </p:spPr>
        <p:txBody>
          <a:bodyPr wrap="square" rtlCol="0">
            <a:spAutoFit/>
          </a:bodyPr>
          <a:lstStyle/>
          <a:p>
            <a:r>
              <a:rPr lang="en-GB" b="1" dirty="0">
                <a:solidFill>
                  <a:srgbClr val="006458"/>
                </a:solidFill>
              </a:rPr>
              <a:t>Little Learners </a:t>
            </a:r>
          </a:p>
          <a:p>
            <a:r>
              <a:rPr lang="en-GB" sz="1050" b="1" dirty="0"/>
              <a:t>This is a parent and child session suitable for children from walking to age 4 years, covering early years child development. Join us for fun activities, crafts and lots of active learning too</a:t>
            </a:r>
            <a:endParaRPr lang="en-GB" sz="1400" b="1" dirty="0">
              <a:solidFill>
                <a:schemeClr val="tx1">
                  <a:lumMod val="85000"/>
                  <a:lumOff val="15000"/>
                </a:schemeClr>
              </a:solidFill>
            </a:endParaRPr>
          </a:p>
        </p:txBody>
      </p:sp>
      <p:pic>
        <p:nvPicPr>
          <p:cNvPr id="28" name="Picture 27">
            <a:extLst>
              <a:ext uri="{FF2B5EF4-FFF2-40B4-BE49-F238E27FC236}">
                <a16:creationId xmlns:a16="http://schemas.microsoft.com/office/drawing/2014/main" id="{91C0E08B-3642-113E-1384-9D78E23747A6}"/>
              </a:ext>
            </a:extLst>
          </p:cNvPr>
          <p:cNvPicPr>
            <a:picLocks noChangeAspect="1"/>
          </p:cNvPicPr>
          <p:nvPr/>
        </p:nvPicPr>
        <p:blipFill>
          <a:blip r:embed="rId9"/>
          <a:stretch>
            <a:fillRect/>
          </a:stretch>
        </p:blipFill>
        <p:spPr>
          <a:xfrm>
            <a:off x="5450786" y="4296954"/>
            <a:ext cx="3724979" cy="6097"/>
          </a:xfrm>
          <a:prstGeom prst="rect">
            <a:avLst/>
          </a:prstGeom>
        </p:spPr>
      </p:pic>
      <p:pic>
        <p:nvPicPr>
          <p:cNvPr id="29" name="Picture 28">
            <a:extLst>
              <a:ext uri="{FF2B5EF4-FFF2-40B4-BE49-F238E27FC236}">
                <a16:creationId xmlns:a16="http://schemas.microsoft.com/office/drawing/2014/main" id="{D80169FC-31BB-CED4-8259-4FA4DE3EA3A1}"/>
              </a:ext>
            </a:extLst>
          </p:cNvPr>
          <p:cNvPicPr>
            <a:picLocks noChangeAspect="1"/>
          </p:cNvPicPr>
          <p:nvPr/>
        </p:nvPicPr>
        <p:blipFill>
          <a:blip r:embed="rId7"/>
          <a:stretch>
            <a:fillRect/>
          </a:stretch>
        </p:blipFill>
        <p:spPr>
          <a:xfrm>
            <a:off x="5355567" y="5671447"/>
            <a:ext cx="3724979" cy="6097"/>
          </a:xfrm>
          <a:prstGeom prst="rect">
            <a:avLst/>
          </a:prstGeom>
        </p:spPr>
      </p:pic>
      <p:sp>
        <p:nvSpPr>
          <p:cNvPr id="30" name="TextBox 29">
            <a:extLst>
              <a:ext uri="{FF2B5EF4-FFF2-40B4-BE49-F238E27FC236}">
                <a16:creationId xmlns:a16="http://schemas.microsoft.com/office/drawing/2014/main" id="{5E5D6077-7587-69DD-895A-6AC9C8F9271B}"/>
              </a:ext>
            </a:extLst>
          </p:cNvPr>
          <p:cNvSpPr txBox="1"/>
          <p:nvPr/>
        </p:nvSpPr>
        <p:spPr>
          <a:xfrm>
            <a:off x="485296" y="2814739"/>
            <a:ext cx="1134569" cy="1815882"/>
          </a:xfrm>
          <a:prstGeom prst="rect">
            <a:avLst/>
          </a:prstGeom>
          <a:noFill/>
        </p:spPr>
        <p:txBody>
          <a:bodyPr wrap="square" rtlCol="0">
            <a:spAutoFit/>
          </a:bodyPr>
          <a:lstStyle/>
          <a:p>
            <a:r>
              <a:rPr lang="en-GB" sz="1400" b="1" dirty="0" err="1">
                <a:solidFill>
                  <a:srgbClr val="006458"/>
                </a:solidFill>
              </a:rPr>
              <a:t>Hindpool</a:t>
            </a:r>
            <a:endParaRPr lang="en-GB" sz="1400" b="1" dirty="0">
              <a:solidFill>
                <a:srgbClr val="006458"/>
              </a:solidFill>
            </a:endParaRPr>
          </a:p>
          <a:p>
            <a:r>
              <a:rPr lang="en-GB" sz="1400" b="1" dirty="0" err="1">
                <a:solidFill>
                  <a:srgbClr val="006458"/>
                </a:solidFill>
              </a:rPr>
              <a:t>Ormsgill</a:t>
            </a:r>
            <a:endParaRPr lang="en-GB" sz="1400" b="1" dirty="0">
              <a:solidFill>
                <a:srgbClr val="006458"/>
              </a:solidFill>
            </a:endParaRPr>
          </a:p>
          <a:p>
            <a:r>
              <a:rPr lang="en-GB" sz="1400" b="1" dirty="0" err="1">
                <a:solidFill>
                  <a:srgbClr val="006458"/>
                </a:solidFill>
              </a:rPr>
              <a:t>Newbarns</a:t>
            </a:r>
            <a:endParaRPr lang="en-GB" sz="1400" b="1" dirty="0">
              <a:solidFill>
                <a:srgbClr val="006458"/>
              </a:solidFill>
            </a:endParaRPr>
          </a:p>
          <a:p>
            <a:r>
              <a:rPr lang="en-GB" sz="1050" b="1" dirty="0">
                <a:solidFill>
                  <a:srgbClr val="006458"/>
                </a:solidFill>
              </a:rPr>
              <a:t>(</a:t>
            </a:r>
            <a:r>
              <a:rPr lang="en-GB" sz="1050" b="1" dirty="0">
                <a:solidFill>
                  <a:schemeClr val="tx1">
                    <a:lumMod val="85000"/>
                    <a:lumOff val="15000"/>
                  </a:schemeClr>
                </a:solidFill>
              </a:rPr>
              <a:t>term time only)</a:t>
            </a:r>
          </a:p>
          <a:p>
            <a:r>
              <a:rPr lang="en-GB" sz="1400" b="1" dirty="0" err="1">
                <a:solidFill>
                  <a:srgbClr val="006458"/>
                </a:solidFill>
              </a:rPr>
              <a:t>Walney</a:t>
            </a:r>
            <a:endParaRPr lang="en-GB" sz="1400" b="1" dirty="0">
              <a:solidFill>
                <a:srgbClr val="006458"/>
              </a:solidFill>
            </a:endParaRPr>
          </a:p>
          <a:p>
            <a:r>
              <a:rPr lang="en-GB" sz="1400" b="1" dirty="0">
                <a:solidFill>
                  <a:srgbClr val="006458"/>
                </a:solidFill>
              </a:rPr>
              <a:t>Dalton</a:t>
            </a:r>
          </a:p>
          <a:p>
            <a:r>
              <a:rPr lang="en-GB" sz="1400" b="1" dirty="0">
                <a:solidFill>
                  <a:srgbClr val="006458"/>
                </a:solidFill>
              </a:rPr>
              <a:t>Bram</a:t>
            </a:r>
          </a:p>
          <a:p>
            <a:r>
              <a:rPr lang="en-GB" sz="1400" b="1" dirty="0">
                <a:solidFill>
                  <a:srgbClr val="006458"/>
                </a:solidFill>
              </a:rPr>
              <a:t>Greengate</a:t>
            </a:r>
          </a:p>
        </p:txBody>
      </p:sp>
      <p:sp>
        <p:nvSpPr>
          <p:cNvPr id="31" name="TextBox 30">
            <a:extLst>
              <a:ext uri="{FF2B5EF4-FFF2-40B4-BE49-F238E27FC236}">
                <a16:creationId xmlns:a16="http://schemas.microsoft.com/office/drawing/2014/main" id="{0A22241D-5FF2-A3F0-AC5A-53163C32D193}"/>
              </a:ext>
            </a:extLst>
          </p:cNvPr>
          <p:cNvSpPr txBox="1"/>
          <p:nvPr/>
        </p:nvSpPr>
        <p:spPr>
          <a:xfrm>
            <a:off x="1548447" y="2762477"/>
            <a:ext cx="1523716" cy="1806067"/>
          </a:xfrm>
          <a:prstGeom prst="rect">
            <a:avLst/>
          </a:prstGeom>
          <a:noFill/>
        </p:spPr>
        <p:txBody>
          <a:bodyPr wrap="square" tIns="36000" rtlCol="0">
            <a:spAutoFit/>
          </a:bodyPr>
          <a:lstStyle/>
          <a:p>
            <a:r>
              <a:rPr lang="en-GB" sz="1400" b="1" dirty="0"/>
              <a:t>Every Monday</a:t>
            </a:r>
          </a:p>
          <a:p>
            <a:r>
              <a:rPr lang="en-GB" sz="1400" b="1" dirty="0"/>
              <a:t>Every Tuesday</a:t>
            </a:r>
          </a:p>
          <a:p>
            <a:r>
              <a:rPr lang="en-GB" sz="1400" b="1" dirty="0"/>
              <a:t>Every Tuesday</a:t>
            </a:r>
          </a:p>
          <a:p>
            <a:endParaRPr lang="en-GB" sz="1400" b="1" kern="800" dirty="0"/>
          </a:p>
          <a:p>
            <a:r>
              <a:rPr lang="en-GB" sz="1400" b="1" dirty="0"/>
              <a:t>Every Wednesday</a:t>
            </a:r>
          </a:p>
          <a:p>
            <a:r>
              <a:rPr lang="en-GB" sz="1400" b="1" dirty="0"/>
              <a:t>Every Wednesday</a:t>
            </a:r>
          </a:p>
          <a:p>
            <a:r>
              <a:rPr lang="en-GB" sz="1400" b="1" dirty="0"/>
              <a:t>Every Thursday</a:t>
            </a:r>
          </a:p>
          <a:p>
            <a:r>
              <a:rPr lang="en-GB" sz="1400" b="1" dirty="0"/>
              <a:t>Every Friday </a:t>
            </a:r>
          </a:p>
        </p:txBody>
      </p:sp>
      <p:sp>
        <p:nvSpPr>
          <p:cNvPr id="32" name="TextBox 31">
            <a:extLst>
              <a:ext uri="{FF2B5EF4-FFF2-40B4-BE49-F238E27FC236}">
                <a16:creationId xmlns:a16="http://schemas.microsoft.com/office/drawing/2014/main" id="{A4E57E55-6652-EB7E-B585-C9A134A2B8E3}"/>
              </a:ext>
            </a:extLst>
          </p:cNvPr>
          <p:cNvSpPr txBox="1"/>
          <p:nvPr/>
        </p:nvSpPr>
        <p:spPr>
          <a:xfrm>
            <a:off x="3091819" y="2762476"/>
            <a:ext cx="1448700" cy="1815882"/>
          </a:xfrm>
          <a:prstGeom prst="rect">
            <a:avLst/>
          </a:prstGeom>
          <a:noFill/>
        </p:spPr>
        <p:txBody>
          <a:bodyPr wrap="square" rtlCol="0">
            <a:spAutoFit/>
          </a:bodyPr>
          <a:lstStyle/>
          <a:p>
            <a:r>
              <a:rPr lang="en-GB" sz="1400" b="1" dirty="0"/>
              <a:t>1pm-2:30pm</a:t>
            </a:r>
          </a:p>
          <a:p>
            <a:r>
              <a:rPr lang="en-GB" sz="1400" b="1" dirty="0"/>
              <a:t>1pm-2:30pm</a:t>
            </a:r>
          </a:p>
          <a:p>
            <a:r>
              <a:rPr lang="en-GB" sz="1400" b="1" dirty="0"/>
              <a:t>9:30am-10:30am</a:t>
            </a:r>
          </a:p>
          <a:p>
            <a:endParaRPr lang="en-GB" sz="1400" b="1" dirty="0"/>
          </a:p>
          <a:p>
            <a:r>
              <a:rPr lang="en-GB" sz="1400" b="1" dirty="0"/>
              <a:t>9:30am-11am</a:t>
            </a:r>
          </a:p>
          <a:p>
            <a:r>
              <a:rPr lang="en-GB" sz="1400" b="1" dirty="0"/>
              <a:t>9:30am-10:30am</a:t>
            </a:r>
          </a:p>
          <a:p>
            <a:r>
              <a:rPr lang="en-GB" sz="1400" b="1" dirty="0"/>
              <a:t>9:30am-1030am</a:t>
            </a:r>
          </a:p>
          <a:p>
            <a:r>
              <a:rPr lang="en-GB" sz="1400" b="1" dirty="0"/>
              <a:t>9:30am-11am</a:t>
            </a:r>
          </a:p>
        </p:txBody>
      </p:sp>
      <p:sp>
        <p:nvSpPr>
          <p:cNvPr id="35" name="TextBox 34">
            <a:extLst>
              <a:ext uri="{FF2B5EF4-FFF2-40B4-BE49-F238E27FC236}">
                <a16:creationId xmlns:a16="http://schemas.microsoft.com/office/drawing/2014/main" id="{67D4E335-83EA-363F-6C28-F155CA82CF51}"/>
              </a:ext>
            </a:extLst>
          </p:cNvPr>
          <p:cNvSpPr txBox="1"/>
          <p:nvPr/>
        </p:nvSpPr>
        <p:spPr>
          <a:xfrm>
            <a:off x="486432" y="4852387"/>
            <a:ext cx="3955801" cy="1561966"/>
          </a:xfrm>
          <a:prstGeom prst="rect">
            <a:avLst/>
          </a:prstGeom>
          <a:noFill/>
        </p:spPr>
        <p:txBody>
          <a:bodyPr wrap="square" rtlCol="0">
            <a:spAutoFit/>
          </a:bodyPr>
          <a:lstStyle/>
          <a:p>
            <a:r>
              <a:rPr lang="en-GB" b="1" dirty="0">
                <a:solidFill>
                  <a:srgbClr val="006458"/>
                </a:solidFill>
              </a:rPr>
              <a:t>Infant Feeding Support Group</a:t>
            </a:r>
          </a:p>
          <a:p>
            <a:r>
              <a:rPr lang="en-GB" sz="1050" b="1" dirty="0"/>
              <a:t>Join us for feeding support without friendly, trained passionate team.  We can offer support for those breastfeeding, combination </a:t>
            </a:r>
            <a:r>
              <a:rPr lang="en-GB" sz="1050" dirty="0"/>
              <a:t>feeding and can sign post for other feeding services and support.</a:t>
            </a:r>
          </a:p>
          <a:p>
            <a:r>
              <a:rPr lang="en-GB" sz="1400" b="1" dirty="0">
                <a:solidFill>
                  <a:srgbClr val="006458"/>
                </a:solidFill>
              </a:rPr>
              <a:t>Greengate</a:t>
            </a:r>
            <a:r>
              <a:rPr lang="en-GB" dirty="0"/>
              <a:t>          </a:t>
            </a:r>
            <a:r>
              <a:rPr lang="en-GB" sz="1400" b="1" dirty="0"/>
              <a:t>Every Thursday      9:30am-11am </a:t>
            </a:r>
          </a:p>
          <a:p>
            <a:pPr algn="ctr"/>
            <a:r>
              <a:rPr lang="en-GB" sz="1400" b="1" dirty="0"/>
              <a:t>For more Information please email </a:t>
            </a:r>
            <a:r>
              <a:rPr lang="en-GB" sz="1400" dirty="0">
                <a:hlinkClick r:id="rId10"/>
              </a:rPr>
              <a:t>esme.Docherty@family-action.org.uk</a:t>
            </a:r>
            <a:endParaRPr lang="en-GB" sz="1400" dirty="0"/>
          </a:p>
        </p:txBody>
      </p:sp>
      <p:sp>
        <p:nvSpPr>
          <p:cNvPr id="36" name="TextBox 35">
            <a:extLst>
              <a:ext uri="{FF2B5EF4-FFF2-40B4-BE49-F238E27FC236}">
                <a16:creationId xmlns:a16="http://schemas.microsoft.com/office/drawing/2014/main" id="{DF40DFBC-692A-D9D4-02A3-A96017667065}"/>
              </a:ext>
            </a:extLst>
          </p:cNvPr>
          <p:cNvSpPr txBox="1"/>
          <p:nvPr/>
        </p:nvSpPr>
        <p:spPr>
          <a:xfrm>
            <a:off x="5274979" y="2198317"/>
            <a:ext cx="1139945" cy="1762021"/>
          </a:xfrm>
          <a:prstGeom prst="rect">
            <a:avLst/>
          </a:prstGeom>
          <a:noFill/>
        </p:spPr>
        <p:txBody>
          <a:bodyPr wrap="square" rtlCol="0">
            <a:spAutoFit/>
          </a:bodyPr>
          <a:lstStyle/>
          <a:p>
            <a:r>
              <a:rPr lang="en-GB" sz="1400" b="1" dirty="0" err="1">
                <a:solidFill>
                  <a:srgbClr val="006458"/>
                </a:solidFill>
              </a:rPr>
              <a:t>Hindpool</a:t>
            </a:r>
            <a:endParaRPr lang="en-GB" sz="1400" b="1" dirty="0">
              <a:solidFill>
                <a:srgbClr val="006458"/>
              </a:solidFill>
            </a:endParaRPr>
          </a:p>
          <a:p>
            <a:r>
              <a:rPr lang="en-GB" sz="1400" b="1" dirty="0">
                <a:solidFill>
                  <a:srgbClr val="006458"/>
                </a:solidFill>
              </a:rPr>
              <a:t>Greengate</a:t>
            </a:r>
          </a:p>
          <a:p>
            <a:r>
              <a:rPr lang="en-GB" sz="1400" b="1" dirty="0" err="1">
                <a:solidFill>
                  <a:srgbClr val="006458"/>
                </a:solidFill>
              </a:rPr>
              <a:t>Newbarns</a:t>
            </a:r>
            <a:endParaRPr lang="en-GB" sz="1400" b="1" dirty="0">
              <a:solidFill>
                <a:srgbClr val="006458"/>
              </a:solidFill>
            </a:endParaRPr>
          </a:p>
          <a:p>
            <a:r>
              <a:rPr lang="en-GB" sz="1050" b="1" dirty="0"/>
              <a:t>(Term time only)</a:t>
            </a:r>
          </a:p>
          <a:p>
            <a:r>
              <a:rPr lang="en-GB" sz="1400" b="1" dirty="0" err="1">
                <a:solidFill>
                  <a:srgbClr val="006458"/>
                </a:solidFill>
              </a:rPr>
              <a:t>Ormsgill</a:t>
            </a:r>
            <a:endParaRPr lang="en-GB" sz="1400" b="1" dirty="0">
              <a:solidFill>
                <a:srgbClr val="006458"/>
              </a:solidFill>
            </a:endParaRPr>
          </a:p>
          <a:p>
            <a:r>
              <a:rPr lang="en-GB" sz="1400" b="1" dirty="0">
                <a:solidFill>
                  <a:srgbClr val="006458"/>
                </a:solidFill>
              </a:rPr>
              <a:t>Dalton</a:t>
            </a:r>
          </a:p>
          <a:p>
            <a:r>
              <a:rPr lang="en-GB" sz="1400" b="1" dirty="0">
                <a:solidFill>
                  <a:srgbClr val="006458"/>
                </a:solidFill>
              </a:rPr>
              <a:t>Bram</a:t>
            </a:r>
          </a:p>
          <a:p>
            <a:r>
              <a:rPr lang="en-GB" sz="1400" b="1" dirty="0" err="1">
                <a:solidFill>
                  <a:srgbClr val="006458"/>
                </a:solidFill>
              </a:rPr>
              <a:t>Walney</a:t>
            </a:r>
            <a:endParaRPr lang="en-GB" sz="1400" b="1" dirty="0">
              <a:solidFill>
                <a:srgbClr val="006458"/>
              </a:solidFill>
            </a:endParaRPr>
          </a:p>
        </p:txBody>
      </p:sp>
      <p:sp>
        <p:nvSpPr>
          <p:cNvPr id="38" name="TextBox 37">
            <a:extLst>
              <a:ext uri="{FF2B5EF4-FFF2-40B4-BE49-F238E27FC236}">
                <a16:creationId xmlns:a16="http://schemas.microsoft.com/office/drawing/2014/main" id="{B5599609-956D-AA0C-5832-E7959E2F209C}"/>
              </a:ext>
            </a:extLst>
          </p:cNvPr>
          <p:cNvSpPr txBox="1"/>
          <p:nvPr/>
        </p:nvSpPr>
        <p:spPr>
          <a:xfrm>
            <a:off x="6322846" y="2211078"/>
            <a:ext cx="1521049" cy="1815882"/>
          </a:xfrm>
          <a:prstGeom prst="rect">
            <a:avLst/>
          </a:prstGeom>
          <a:noFill/>
        </p:spPr>
        <p:txBody>
          <a:bodyPr wrap="square" rtlCol="0">
            <a:spAutoFit/>
          </a:bodyPr>
          <a:lstStyle/>
          <a:p>
            <a:r>
              <a:rPr lang="en-GB" sz="1400" b="1" dirty="0">
                <a:solidFill>
                  <a:schemeClr val="tx1">
                    <a:lumMod val="85000"/>
                    <a:lumOff val="15000"/>
                  </a:schemeClr>
                </a:solidFill>
              </a:rPr>
              <a:t>Every Monday</a:t>
            </a:r>
          </a:p>
          <a:p>
            <a:r>
              <a:rPr lang="en-GB" sz="1400" b="1" dirty="0">
                <a:solidFill>
                  <a:schemeClr val="tx1">
                    <a:lumMod val="85000"/>
                    <a:lumOff val="15000"/>
                  </a:schemeClr>
                </a:solidFill>
              </a:rPr>
              <a:t>Every Monday </a:t>
            </a:r>
          </a:p>
          <a:p>
            <a:r>
              <a:rPr lang="en-GB" sz="1400" b="1" dirty="0">
                <a:solidFill>
                  <a:schemeClr val="tx1">
                    <a:lumMod val="85000"/>
                    <a:lumOff val="15000"/>
                  </a:schemeClr>
                </a:solidFill>
              </a:rPr>
              <a:t>Every Tuesday</a:t>
            </a:r>
          </a:p>
          <a:p>
            <a:endParaRPr lang="en-GB" sz="1400" dirty="0"/>
          </a:p>
          <a:p>
            <a:r>
              <a:rPr lang="en-GB" sz="1400" b="1" dirty="0">
                <a:solidFill>
                  <a:schemeClr val="tx1">
                    <a:lumMod val="85000"/>
                    <a:lumOff val="15000"/>
                  </a:schemeClr>
                </a:solidFill>
              </a:rPr>
              <a:t>Every Tuesday</a:t>
            </a:r>
          </a:p>
          <a:p>
            <a:r>
              <a:rPr lang="en-GB" sz="1400" b="1" dirty="0">
                <a:solidFill>
                  <a:schemeClr val="tx1">
                    <a:lumMod val="85000"/>
                    <a:lumOff val="15000"/>
                  </a:schemeClr>
                </a:solidFill>
              </a:rPr>
              <a:t>Every Wednesday</a:t>
            </a:r>
          </a:p>
          <a:p>
            <a:r>
              <a:rPr lang="en-GB" sz="1400" b="1" dirty="0">
                <a:solidFill>
                  <a:schemeClr val="tx1">
                    <a:lumMod val="85000"/>
                    <a:lumOff val="15000"/>
                  </a:schemeClr>
                </a:solidFill>
              </a:rPr>
              <a:t>Every Thursday</a:t>
            </a:r>
          </a:p>
          <a:p>
            <a:r>
              <a:rPr lang="en-GB" sz="1400" b="1" dirty="0">
                <a:solidFill>
                  <a:schemeClr val="tx1">
                    <a:lumMod val="85000"/>
                    <a:lumOff val="15000"/>
                  </a:schemeClr>
                </a:solidFill>
              </a:rPr>
              <a:t>Every Friday </a:t>
            </a:r>
          </a:p>
        </p:txBody>
      </p:sp>
      <p:sp>
        <p:nvSpPr>
          <p:cNvPr id="39" name="TextBox 38">
            <a:extLst>
              <a:ext uri="{FF2B5EF4-FFF2-40B4-BE49-F238E27FC236}">
                <a16:creationId xmlns:a16="http://schemas.microsoft.com/office/drawing/2014/main" id="{EAAB7F3A-D14C-FD19-BC7D-9FE6D683FFA3}"/>
              </a:ext>
            </a:extLst>
          </p:cNvPr>
          <p:cNvSpPr txBox="1"/>
          <p:nvPr/>
        </p:nvSpPr>
        <p:spPr>
          <a:xfrm>
            <a:off x="7751816" y="2225409"/>
            <a:ext cx="1521049" cy="1815882"/>
          </a:xfrm>
          <a:prstGeom prst="rect">
            <a:avLst/>
          </a:prstGeom>
          <a:noFill/>
        </p:spPr>
        <p:txBody>
          <a:bodyPr wrap="square" rtlCol="0">
            <a:spAutoFit/>
          </a:bodyPr>
          <a:lstStyle/>
          <a:p>
            <a:r>
              <a:rPr lang="en-GB" sz="1400" b="1" dirty="0"/>
              <a:t>9:30am-11am</a:t>
            </a:r>
          </a:p>
          <a:p>
            <a:r>
              <a:rPr lang="en-GB" sz="1400" b="1" dirty="0"/>
              <a:t>1pm-2:30pm</a:t>
            </a:r>
          </a:p>
          <a:p>
            <a:r>
              <a:rPr lang="en-GB" sz="1400" b="1" dirty="0"/>
              <a:t>11am-12pm</a:t>
            </a:r>
          </a:p>
          <a:p>
            <a:endParaRPr lang="en-GB" sz="1400" b="1" dirty="0"/>
          </a:p>
          <a:p>
            <a:r>
              <a:rPr lang="en-GB" sz="1400" b="1" dirty="0"/>
              <a:t>9:30am-11am</a:t>
            </a:r>
          </a:p>
          <a:p>
            <a:r>
              <a:rPr lang="en-GB" sz="1400" b="1" dirty="0"/>
              <a:t>11am-12pm</a:t>
            </a:r>
          </a:p>
          <a:p>
            <a:r>
              <a:rPr lang="en-GB" sz="1400" b="1" dirty="0"/>
              <a:t>11am-12pm</a:t>
            </a:r>
          </a:p>
          <a:p>
            <a:r>
              <a:rPr lang="en-GB" sz="1400" b="1" dirty="0"/>
              <a:t>9:30am-11am</a:t>
            </a:r>
          </a:p>
        </p:txBody>
      </p:sp>
      <p:sp>
        <p:nvSpPr>
          <p:cNvPr id="40" name="TextBox 39">
            <a:extLst>
              <a:ext uri="{FF2B5EF4-FFF2-40B4-BE49-F238E27FC236}">
                <a16:creationId xmlns:a16="http://schemas.microsoft.com/office/drawing/2014/main" id="{5F2F4FA3-E0AC-8123-7974-86308FABBF24}"/>
              </a:ext>
            </a:extLst>
          </p:cNvPr>
          <p:cNvSpPr txBox="1"/>
          <p:nvPr/>
        </p:nvSpPr>
        <p:spPr>
          <a:xfrm>
            <a:off x="5346041" y="3880188"/>
            <a:ext cx="3934470" cy="430887"/>
          </a:xfrm>
          <a:prstGeom prst="rect">
            <a:avLst/>
          </a:prstGeom>
          <a:noFill/>
        </p:spPr>
        <p:txBody>
          <a:bodyPr wrap="square" rtlCol="0">
            <a:spAutoFit/>
          </a:bodyPr>
          <a:lstStyle/>
          <a:p>
            <a:pPr algn="ctr"/>
            <a:r>
              <a:rPr lang="en-GB" sz="1100" b="1" dirty="0"/>
              <a:t>Please note</a:t>
            </a:r>
            <a:r>
              <a:rPr lang="en-GB" sz="1100" dirty="0"/>
              <a:t>: </a:t>
            </a:r>
            <a:r>
              <a:rPr lang="en-GB" sz="1100" b="1" dirty="0">
                <a:solidFill>
                  <a:schemeClr val="tx1">
                    <a:lumMod val="85000"/>
                    <a:lumOff val="15000"/>
                  </a:schemeClr>
                </a:solidFill>
              </a:rPr>
              <a:t>Little Learners will not be running through summer.</a:t>
            </a:r>
          </a:p>
          <a:p>
            <a:pPr algn="ctr"/>
            <a:r>
              <a:rPr lang="en-GB" sz="1100" b="1" dirty="0">
                <a:solidFill>
                  <a:schemeClr val="tx1">
                    <a:lumMod val="85000"/>
                    <a:lumOff val="15000"/>
                  </a:schemeClr>
                </a:solidFill>
              </a:rPr>
              <a:t>19</a:t>
            </a:r>
            <a:r>
              <a:rPr lang="en-GB" sz="1100" b="1" baseline="30000" dirty="0">
                <a:solidFill>
                  <a:schemeClr val="tx1">
                    <a:lumMod val="85000"/>
                    <a:lumOff val="15000"/>
                  </a:schemeClr>
                </a:solidFill>
              </a:rPr>
              <a:t>th</a:t>
            </a:r>
            <a:r>
              <a:rPr lang="en-GB" sz="1100" b="1" dirty="0">
                <a:solidFill>
                  <a:schemeClr val="tx1">
                    <a:lumMod val="85000"/>
                    <a:lumOff val="15000"/>
                  </a:schemeClr>
                </a:solidFill>
              </a:rPr>
              <a:t> July-22</a:t>
            </a:r>
            <a:r>
              <a:rPr lang="en-GB" sz="1100" b="1" baseline="30000" dirty="0">
                <a:solidFill>
                  <a:schemeClr val="tx1">
                    <a:lumMod val="85000"/>
                    <a:lumOff val="15000"/>
                  </a:schemeClr>
                </a:solidFill>
              </a:rPr>
              <a:t>nd</a:t>
            </a:r>
            <a:r>
              <a:rPr lang="en-GB" sz="1100" b="1" dirty="0">
                <a:solidFill>
                  <a:schemeClr val="tx1">
                    <a:lumMod val="85000"/>
                    <a:lumOff val="15000"/>
                  </a:schemeClr>
                </a:solidFill>
              </a:rPr>
              <a:t> September </a:t>
            </a:r>
          </a:p>
        </p:txBody>
      </p:sp>
    </p:spTree>
    <p:extLst>
      <p:ext uri="{BB962C8B-B14F-4D97-AF65-F5344CB8AC3E}">
        <p14:creationId xmlns:p14="http://schemas.microsoft.com/office/powerpoint/2010/main" val="37608099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359662A4CBB9C4C875FEB67665E8A97" ma:contentTypeVersion="18" ma:contentTypeDescription="Create a new document." ma:contentTypeScope="" ma:versionID="79eb35c591a38b690774870fd4a94b8c">
  <xsd:schema xmlns:xsd="http://www.w3.org/2001/XMLSchema" xmlns:xs="http://www.w3.org/2001/XMLSchema" xmlns:p="http://schemas.microsoft.com/office/2006/metadata/properties" xmlns:ns2="7a3de561-1dd3-4971-a1a4-0c75d6bde7a6" xmlns:ns3="fc74e349-d6f6-4c4b-85e2-16e188166eaa" targetNamespace="http://schemas.microsoft.com/office/2006/metadata/properties" ma:root="true" ma:fieldsID="1eb1dea6f890e67df272cbdd36b0f226" ns2:_="" ns3:_="">
    <xsd:import namespace="7a3de561-1dd3-4971-a1a4-0c75d6bde7a6"/>
    <xsd:import namespace="fc74e349-d6f6-4c4b-85e2-16e188166eaa"/>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3de561-1dd3-4971-a1a4-0c75d6bde7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d692d3a-b03c-4a23-87c2-d7108a372d6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c74e349-d6f6-4c4b-85e2-16e188166eaa"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5a3346-6f01-440c-a5d6-ccd9c53c5063}" ma:internalName="TaxCatchAll" ma:showField="CatchAllData" ma:web="fc74e349-d6f6-4c4b-85e2-16e188166e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c74e349-d6f6-4c4b-85e2-16e188166eaa" xsi:nil="true"/>
    <lcf76f155ced4ddcb4097134ff3c332f xmlns="7a3de561-1dd3-4971-a1a4-0c75d6bde7a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86E0BF4-CCCA-4697-B6C9-440D9520740E}">
  <ds:schemaRefs>
    <ds:schemaRef ds:uri="http://schemas.microsoft.com/sharepoint/v3/contenttype/forms"/>
  </ds:schemaRefs>
</ds:datastoreItem>
</file>

<file path=customXml/itemProps2.xml><?xml version="1.0" encoding="utf-8"?>
<ds:datastoreItem xmlns:ds="http://schemas.openxmlformats.org/officeDocument/2006/customXml" ds:itemID="{EA4A6C1A-5A10-4E71-A914-B7952BC44FAB}"/>
</file>

<file path=customXml/itemProps3.xml><?xml version="1.0" encoding="utf-8"?>
<ds:datastoreItem xmlns:ds="http://schemas.openxmlformats.org/officeDocument/2006/customXml" ds:itemID="{2E0DDCFF-D3A2-44C1-B8EC-71F883551CD9}"/>
</file>

<file path=docProps/app.xml><?xml version="1.0" encoding="utf-8"?>
<Properties xmlns="http://schemas.openxmlformats.org/officeDocument/2006/extended-properties" xmlns:vt="http://schemas.openxmlformats.org/officeDocument/2006/docPropsVTypes">
  <Template>Office 2013 - 2022 Theme</Template>
  <TotalTime>276</TotalTime>
  <Words>744</Words>
  <Application>Microsoft Office PowerPoint</Application>
  <PresentationFormat>A4 Paper (210x297 mm)</PresentationFormat>
  <Paragraphs>105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McGowan</dc:creator>
  <cp:lastModifiedBy>Emma Densley</cp:lastModifiedBy>
  <cp:revision>25</cp:revision>
  <cp:lastPrinted>2024-06-25T13:31:34Z</cp:lastPrinted>
  <dcterms:created xsi:type="dcterms:W3CDTF">2024-03-12T10:14:02Z</dcterms:created>
  <dcterms:modified xsi:type="dcterms:W3CDTF">2024-08-19T11:44:52Z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0x010100F359662A4CBB9C4C875FEB67665E8A97</vt:lpwstr>
  </property>
</Properties>
</file>